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1.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omments/comment1.xml" ContentType="application/vnd.openxmlformats-officedocument.presentationml.comments+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8" r:id="rId1"/>
  </p:sldMasterIdLst>
  <p:notesMasterIdLst>
    <p:notesMasterId r:id="rId45"/>
  </p:notesMasterIdLst>
  <p:handoutMasterIdLst>
    <p:handoutMasterId r:id="rId46"/>
  </p:handoutMasterIdLst>
  <p:sldIdLst>
    <p:sldId id="256" r:id="rId2"/>
    <p:sldId id="277" r:id="rId3"/>
    <p:sldId id="278" r:id="rId4"/>
    <p:sldId id="279" r:id="rId5"/>
    <p:sldId id="280" r:id="rId6"/>
    <p:sldId id="281" r:id="rId7"/>
    <p:sldId id="282" r:id="rId8"/>
    <p:sldId id="283" r:id="rId9"/>
    <p:sldId id="284" r:id="rId10"/>
    <p:sldId id="285" r:id="rId11"/>
    <p:sldId id="286" r:id="rId12"/>
    <p:sldId id="257" r:id="rId13"/>
    <p:sldId id="258" r:id="rId14"/>
    <p:sldId id="259" r:id="rId15"/>
    <p:sldId id="260" r:id="rId16"/>
    <p:sldId id="261" r:id="rId17"/>
    <p:sldId id="302" r:id="rId18"/>
    <p:sldId id="262" r:id="rId19"/>
    <p:sldId id="263" r:id="rId20"/>
    <p:sldId id="265" r:id="rId21"/>
    <p:sldId id="266" r:id="rId22"/>
    <p:sldId id="297" r:id="rId23"/>
    <p:sldId id="298" r:id="rId24"/>
    <p:sldId id="299" r:id="rId25"/>
    <p:sldId id="300" r:id="rId26"/>
    <p:sldId id="301" r:id="rId27"/>
    <p:sldId id="267" r:id="rId28"/>
    <p:sldId id="268" r:id="rId29"/>
    <p:sldId id="269" r:id="rId30"/>
    <p:sldId id="270" r:id="rId31"/>
    <p:sldId id="308" r:id="rId32"/>
    <p:sldId id="305" r:id="rId33"/>
    <p:sldId id="307" r:id="rId34"/>
    <p:sldId id="276" r:id="rId35"/>
    <p:sldId id="273" r:id="rId36"/>
    <p:sldId id="274" r:id="rId37"/>
    <p:sldId id="293" r:id="rId38"/>
    <p:sldId id="294" r:id="rId39"/>
    <p:sldId id="295" r:id="rId40"/>
    <p:sldId id="296" r:id="rId41"/>
    <p:sldId id="303" r:id="rId42"/>
    <p:sldId id="304" r:id="rId43"/>
    <p:sldId id="319" r:id="rId4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sch, Kathy" initials="SK" lastIdx="1" clrIdx="0">
    <p:extLst>
      <p:ext uri="{19B8F6BF-5375-455C-9EA6-DF929625EA0E}">
        <p15:presenceInfo xmlns:p15="http://schemas.microsoft.com/office/powerpoint/2012/main" userId="S::Kathy.Stasch@state.sd.us::4c6fc333-e84c-4dd4-bd3d-0a7bd5a58a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4660"/>
  </p:normalViewPr>
  <p:slideViewPr>
    <p:cSldViewPr>
      <p:cViewPr varScale="1">
        <p:scale>
          <a:sx n="108" d="100"/>
          <a:sy n="108" d="100"/>
        </p:scale>
        <p:origin x="1464" y="102"/>
      </p:cViewPr>
      <p:guideLst>
        <p:guide orient="horz" pos="2160"/>
        <p:guide pos="2880"/>
      </p:guideLst>
    </p:cSldViewPr>
  </p:slideViewPr>
  <p:notesTextViewPr>
    <p:cViewPr>
      <p:scale>
        <a:sx n="1" d="1"/>
        <a:sy n="1" d="1"/>
      </p:scale>
      <p:origin x="0" y="0"/>
    </p:cViewPr>
  </p:notesTextViewPr>
  <p:notesViewPr>
    <p:cSldViewPr>
      <p:cViewPr varScale="1">
        <p:scale>
          <a:sx n="50" d="100"/>
          <a:sy n="50" d="100"/>
        </p:scale>
        <p:origin x="-2204" y="-5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11T06:58:53.924" idx="1">
    <p:pos x="10" y="10"/>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Procurement Policies</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6AD3B94-5015-4985-B84A-D7EB20F2BCA4}" type="datetimeFigureOut">
              <a:rPr lang="en-US" smtClean="0"/>
              <a:t>02/01/2024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0D01BF3-4F07-4E33-81BA-16ADA20F1DB1}" type="slidenum">
              <a:rPr lang="en-US" smtClean="0"/>
              <a:t>‹#›</a:t>
            </a:fld>
            <a:endParaRPr lang="en-US"/>
          </a:p>
        </p:txBody>
      </p:sp>
    </p:spTree>
    <p:extLst>
      <p:ext uri="{BB962C8B-B14F-4D97-AF65-F5344CB8AC3E}">
        <p14:creationId xmlns:p14="http://schemas.microsoft.com/office/powerpoint/2010/main" val="147894645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64.21405" units="1/cm"/>
          <inkml:channelProperty channel="Y" name="resolution" value="32.14286" units="1/cm"/>
          <inkml:channelProperty channel="T" name="resolution" value="1" units="1/dev"/>
        </inkml:channelProperties>
      </inkml:inkSource>
      <inkml:timestamp xml:id="ts0" timeString="2021-03-31T21:03:17.44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2379 11531 0,'24'0'453,"0"0"-453,24 0 15,-24 0 1,0 0 0,0 0-1,0 0 1,0 0-1,0 0 1,0 0 0,0 0-1,0 0 17,-24 24-17,24-24 1,0 0-1,0 0 1,0 0 0,0 0-1,0 0 1,0 0 0,-24 24-1,24-24 1,0 0-1,0 0 17,0 0-17,1 0 17,-1 0-17,0 0 16,0 0-15,0 0 0,0 0-1,0 0 17,0 0-17,0 0 1,0 0-1,0 0 17,-24 24-32,24-24 15,0 0 1,0 0 0,0 0 15,0 0-16,0 0 17,0 0-17,0 0 17,0 0 14,0 0-30,0 0 0,0 0-1,0 0 1,0 0 0,0 0-1,0 0 16,0 0-15,0 0 0,0 0-1,0 0 1,24 0 0,-23 0 30,-1 0-30,0 0 0,0 0-1,0 0 17,0 0-17,0 0 1,0 0-16,0 0 15,0 0 17,24 0-17,-24 0 1,0 0 0,0 0-1,0 0 1,0 24-1,0-24 1,0 0 15,0 0-31,0 0 32,0 0-1,0 0 0,0 0-15,0 0-1,0 0 1,0 0 0,0 0-1,0 0 1,0 0-1,0 0 17,0 0-32,0 0 15,1 0 1,23 0 0,-24 0-1,0 0 1,0 24-1,0-24 17,0 0-17,0 0 1,0 0 0,0 0-1,0 0 1,0 0-1,0 0 17,0 0-32,0 0 31,0 0-15,0 0-1,0 0 1,0 0-1,24 0 17,-24 0-1,0 0 0,0 0-15,0 0-1,0 0 1,0 0 0,0 0-1,0 0 1,0 0 0,0 0-1,25 0 16,-1 0-15,-24 0 0,0 0-1,24 0 1,-24 0 0,0 0-1,0 0 1,0 0 15,0 0-15,0 0-1,0 0 1,24 0 0,-24 0 15,24 0-31,-24 0 15,24 0 17,-24 0-17,0 0 1,0 0 0,0 0-1,0 0 1,0 0 15,0 0 16,0 0-31,0 0-1,0 0 16,0 0-15,1 0 0,-1 0-1,0 0 1,0 0 15,0 0-15,0 0-1,0 0 17,0 0 15,0 0 15,0 0-46,0 0-1,0 0 1,0 0 15,0 0-15,0 0 62,0 0 0</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64.21405" units="1/cm"/>
          <inkml:channelProperty channel="Y" name="resolution" value="32.14286" units="1/cm"/>
          <inkml:channelProperty channel="T" name="resolution" value="1" units="1/dev"/>
        </inkml:channelProperties>
      </inkml:inkSource>
      <inkml:timestamp xml:id="ts0" timeString="2021-03-31T21:03:36.66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4205 10089 0,'-24'0'422,"0"0"-407,0 0 1,0 0 31,0 0-32,0 0 1,0 0 31,0 0-16,0 0-15,0 0 31,0 0 15,0 0-46,-24 0-1,24 0 1,0 0 0,0 0-1,0 0 1,-1 0 0,1 0 15,0 0-31,0 0 31,0 0 32,0 0 15,0 0-47,0 0 16,0 0-16,0 0 16,0 0-31,0 0 15,0 0 0,0 0-15,24 24-1,-24-24 1,0 0 15,0 0 0,0 0 1,0 0-32,0 0 15,0 0 17,0 0 46,0 0-31,0 0 93,0 0-77,0 0-48,0 0 1,0 0 15,0 0-15,0 0 15,0 0 0,0 0-15,0 0 15,-1 0 16,1 0-16,0 0-31,0 0 16,0 0 0,0 0 15,0 0-16,0 0 17,0 0-1,0 0 16,0 0 0,0 0 15,0 0 1,0 0-32,0 0 0,0 0 16,0 0 16,0 0-17,0 0-30,0 0 93,0 0-46,0 0-16,0 0-16,0 0 0,0 0 16,0 0-16,0 0 16,0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1604E91-010A-45ED-A5E4-5F4DD7AB70D6}" type="datetimeFigureOut">
              <a:rPr lang="en-US" smtClean="0"/>
              <a:t>02/01/2024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9DDD601-36F1-4AB8-A3D9-D19C5CBF8E07}" type="slidenum">
              <a:rPr lang="en-US" smtClean="0"/>
              <a:t>‹#›</a:t>
            </a:fld>
            <a:endParaRPr lang="en-US"/>
          </a:p>
        </p:txBody>
      </p:sp>
    </p:spTree>
    <p:extLst>
      <p:ext uri="{BB962C8B-B14F-4D97-AF65-F5344CB8AC3E}">
        <p14:creationId xmlns:p14="http://schemas.microsoft.com/office/powerpoint/2010/main" val="178098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a:t>
            </a:fld>
            <a:endParaRPr lang="en-US"/>
          </a:p>
        </p:txBody>
      </p:sp>
    </p:spTree>
    <p:extLst>
      <p:ext uri="{BB962C8B-B14F-4D97-AF65-F5344CB8AC3E}">
        <p14:creationId xmlns:p14="http://schemas.microsoft.com/office/powerpoint/2010/main" val="1318508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10</a:t>
            </a:fld>
            <a:endParaRPr lang="en-US"/>
          </a:p>
        </p:txBody>
      </p:sp>
    </p:spTree>
    <p:extLst>
      <p:ext uri="{BB962C8B-B14F-4D97-AF65-F5344CB8AC3E}">
        <p14:creationId xmlns:p14="http://schemas.microsoft.com/office/powerpoint/2010/main" val="3326583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11</a:t>
            </a:fld>
            <a:endParaRPr lang="en-US"/>
          </a:p>
        </p:txBody>
      </p:sp>
    </p:spTree>
    <p:extLst>
      <p:ext uri="{BB962C8B-B14F-4D97-AF65-F5344CB8AC3E}">
        <p14:creationId xmlns:p14="http://schemas.microsoft.com/office/powerpoint/2010/main" val="2003546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12</a:t>
            </a:fld>
            <a:endParaRPr lang="en-US"/>
          </a:p>
        </p:txBody>
      </p:sp>
    </p:spTree>
    <p:extLst>
      <p:ext uri="{BB962C8B-B14F-4D97-AF65-F5344CB8AC3E}">
        <p14:creationId xmlns:p14="http://schemas.microsoft.com/office/powerpoint/2010/main" val="2886363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13</a:t>
            </a:fld>
            <a:endParaRPr lang="en-US"/>
          </a:p>
        </p:txBody>
      </p:sp>
    </p:spTree>
    <p:extLst>
      <p:ext uri="{BB962C8B-B14F-4D97-AF65-F5344CB8AC3E}">
        <p14:creationId xmlns:p14="http://schemas.microsoft.com/office/powerpoint/2010/main" val="443803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14</a:t>
            </a:fld>
            <a:endParaRPr lang="en-US"/>
          </a:p>
        </p:txBody>
      </p:sp>
    </p:spTree>
    <p:extLst>
      <p:ext uri="{BB962C8B-B14F-4D97-AF65-F5344CB8AC3E}">
        <p14:creationId xmlns:p14="http://schemas.microsoft.com/office/powerpoint/2010/main" val="902657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15</a:t>
            </a:fld>
            <a:endParaRPr lang="en-US"/>
          </a:p>
        </p:txBody>
      </p:sp>
    </p:spTree>
    <p:extLst>
      <p:ext uri="{BB962C8B-B14F-4D97-AF65-F5344CB8AC3E}">
        <p14:creationId xmlns:p14="http://schemas.microsoft.com/office/powerpoint/2010/main" val="37541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16</a:t>
            </a:fld>
            <a:endParaRPr lang="en-US"/>
          </a:p>
        </p:txBody>
      </p:sp>
    </p:spTree>
    <p:extLst>
      <p:ext uri="{BB962C8B-B14F-4D97-AF65-F5344CB8AC3E}">
        <p14:creationId xmlns:p14="http://schemas.microsoft.com/office/powerpoint/2010/main" val="97945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17</a:t>
            </a:fld>
            <a:endParaRPr lang="en-US"/>
          </a:p>
        </p:txBody>
      </p:sp>
    </p:spTree>
    <p:extLst>
      <p:ext uri="{BB962C8B-B14F-4D97-AF65-F5344CB8AC3E}">
        <p14:creationId xmlns:p14="http://schemas.microsoft.com/office/powerpoint/2010/main" val="770361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18</a:t>
            </a:fld>
            <a:endParaRPr lang="en-US"/>
          </a:p>
        </p:txBody>
      </p:sp>
    </p:spTree>
    <p:extLst>
      <p:ext uri="{BB962C8B-B14F-4D97-AF65-F5344CB8AC3E}">
        <p14:creationId xmlns:p14="http://schemas.microsoft.com/office/powerpoint/2010/main" val="2296616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19</a:t>
            </a:fld>
            <a:endParaRPr lang="en-US"/>
          </a:p>
        </p:txBody>
      </p:sp>
    </p:spTree>
    <p:extLst>
      <p:ext uri="{BB962C8B-B14F-4D97-AF65-F5344CB8AC3E}">
        <p14:creationId xmlns:p14="http://schemas.microsoft.com/office/powerpoint/2010/main" val="151606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a:t>
            </a:fld>
            <a:endParaRPr lang="en-US"/>
          </a:p>
        </p:txBody>
      </p:sp>
    </p:spTree>
    <p:extLst>
      <p:ext uri="{BB962C8B-B14F-4D97-AF65-F5344CB8AC3E}">
        <p14:creationId xmlns:p14="http://schemas.microsoft.com/office/powerpoint/2010/main" val="28087479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20</a:t>
            </a:fld>
            <a:endParaRPr lang="en-US"/>
          </a:p>
        </p:txBody>
      </p:sp>
    </p:spTree>
    <p:extLst>
      <p:ext uri="{BB962C8B-B14F-4D97-AF65-F5344CB8AC3E}">
        <p14:creationId xmlns:p14="http://schemas.microsoft.com/office/powerpoint/2010/main" val="2452468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21</a:t>
            </a:fld>
            <a:endParaRPr lang="en-US"/>
          </a:p>
        </p:txBody>
      </p:sp>
    </p:spTree>
    <p:extLst>
      <p:ext uri="{BB962C8B-B14F-4D97-AF65-F5344CB8AC3E}">
        <p14:creationId xmlns:p14="http://schemas.microsoft.com/office/powerpoint/2010/main" val="77504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22</a:t>
            </a:fld>
            <a:endParaRPr lang="en-US"/>
          </a:p>
        </p:txBody>
      </p:sp>
    </p:spTree>
    <p:extLst>
      <p:ext uri="{BB962C8B-B14F-4D97-AF65-F5344CB8AC3E}">
        <p14:creationId xmlns:p14="http://schemas.microsoft.com/office/powerpoint/2010/main" val="4268131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23</a:t>
            </a:fld>
            <a:endParaRPr lang="en-US"/>
          </a:p>
        </p:txBody>
      </p:sp>
    </p:spTree>
    <p:extLst>
      <p:ext uri="{BB962C8B-B14F-4D97-AF65-F5344CB8AC3E}">
        <p14:creationId xmlns:p14="http://schemas.microsoft.com/office/powerpoint/2010/main" val="3856323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24</a:t>
            </a:fld>
            <a:endParaRPr lang="en-US"/>
          </a:p>
        </p:txBody>
      </p:sp>
    </p:spTree>
    <p:extLst>
      <p:ext uri="{BB962C8B-B14F-4D97-AF65-F5344CB8AC3E}">
        <p14:creationId xmlns:p14="http://schemas.microsoft.com/office/powerpoint/2010/main" val="1619270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25</a:t>
            </a:fld>
            <a:endParaRPr lang="en-US"/>
          </a:p>
        </p:txBody>
      </p:sp>
    </p:spTree>
    <p:extLst>
      <p:ext uri="{BB962C8B-B14F-4D97-AF65-F5344CB8AC3E}">
        <p14:creationId xmlns:p14="http://schemas.microsoft.com/office/powerpoint/2010/main" val="3773716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26</a:t>
            </a:fld>
            <a:endParaRPr lang="en-US"/>
          </a:p>
        </p:txBody>
      </p:sp>
    </p:spTree>
    <p:extLst>
      <p:ext uri="{BB962C8B-B14F-4D97-AF65-F5344CB8AC3E}">
        <p14:creationId xmlns:p14="http://schemas.microsoft.com/office/powerpoint/2010/main" val="16623292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27</a:t>
            </a:fld>
            <a:endParaRPr lang="en-US"/>
          </a:p>
        </p:txBody>
      </p:sp>
    </p:spTree>
    <p:extLst>
      <p:ext uri="{BB962C8B-B14F-4D97-AF65-F5344CB8AC3E}">
        <p14:creationId xmlns:p14="http://schemas.microsoft.com/office/powerpoint/2010/main" val="134826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28</a:t>
            </a:fld>
            <a:endParaRPr lang="en-US"/>
          </a:p>
        </p:txBody>
      </p:sp>
    </p:spTree>
    <p:extLst>
      <p:ext uri="{BB962C8B-B14F-4D97-AF65-F5344CB8AC3E}">
        <p14:creationId xmlns:p14="http://schemas.microsoft.com/office/powerpoint/2010/main" val="793317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29</a:t>
            </a:fld>
            <a:endParaRPr lang="en-US"/>
          </a:p>
        </p:txBody>
      </p:sp>
    </p:spTree>
    <p:extLst>
      <p:ext uri="{BB962C8B-B14F-4D97-AF65-F5344CB8AC3E}">
        <p14:creationId xmlns:p14="http://schemas.microsoft.com/office/powerpoint/2010/main" val="3627784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a:t>
            </a:fld>
            <a:endParaRPr lang="en-US"/>
          </a:p>
        </p:txBody>
      </p:sp>
    </p:spTree>
    <p:extLst>
      <p:ext uri="{BB962C8B-B14F-4D97-AF65-F5344CB8AC3E}">
        <p14:creationId xmlns:p14="http://schemas.microsoft.com/office/powerpoint/2010/main" val="37893580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30</a:t>
            </a:fld>
            <a:endParaRPr lang="en-US"/>
          </a:p>
        </p:txBody>
      </p:sp>
    </p:spTree>
    <p:extLst>
      <p:ext uri="{BB962C8B-B14F-4D97-AF65-F5344CB8AC3E}">
        <p14:creationId xmlns:p14="http://schemas.microsoft.com/office/powerpoint/2010/main" val="18544853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31</a:t>
            </a:fld>
            <a:endParaRPr lang="en-US"/>
          </a:p>
        </p:txBody>
      </p:sp>
    </p:spTree>
    <p:extLst>
      <p:ext uri="{BB962C8B-B14F-4D97-AF65-F5344CB8AC3E}">
        <p14:creationId xmlns:p14="http://schemas.microsoft.com/office/powerpoint/2010/main" val="252614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32</a:t>
            </a:fld>
            <a:endParaRPr lang="en-US"/>
          </a:p>
        </p:txBody>
      </p:sp>
    </p:spTree>
    <p:extLst>
      <p:ext uri="{BB962C8B-B14F-4D97-AF65-F5344CB8AC3E}">
        <p14:creationId xmlns:p14="http://schemas.microsoft.com/office/powerpoint/2010/main" val="1243821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33</a:t>
            </a:fld>
            <a:endParaRPr lang="en-US"/>
          </a:p>
        </p:txBody>
      </p:sp>
    </p:spTree>
    <p:extLst>
      <p:ext uri="{BB962C8B-B14F-4D97-AF65-F5344CB8AC3E}">
        <p14:creationId xmlns:p14="http://schemas.microsoft.com/office/powerpoint/2010/main" val="8670162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34</a:t>
            </a:fld>
            <a:endParaRPr lang="en-US"/>
          </a:p>
        </p:txBody>
      </p:sp>
    </p:spTree>
    <p:extLst>
      <p:ext uri="{BB962C8B-B14F-4D97-AF65-F5344CB8AC3E}">
        <p14:creationId xmlns:p14="http://schemas.microsoft.com/office/powerpoint/2010/main" val="32103201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35</a:t>
            </a:fld>
            <a:endParaRPr lang="en-US"/>
          </a:p>
        </p:txBody>
      </p:sp>
    </p:spTree>
    <p:extLst>
      <p:ext uri="{BB962C8B-B14F-4D97-AF65-F5344CB8AC3E}">
        <p14:creationId xmlns:p14="http://schemas.microsoft.com/office/powerpoint/2010/main" val="18361661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36</a:t>
            </a:fld>
            <a:endParaRPr lang="en-US"/>
          </a:p>
        </p:txBody>
      </p:sp>
    </p:spTree>
    <p:extLst>
      <p:ext uri="{BB962C8B-B14F-4D97-AF65-F5344CB8AC3E}">
        <p14:creationId xmlns:p14="http://schemas.microsoft.com/office/powerpoint/2010/main" val="267654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37</a:t>
            </a:fld>
            <a:endParaRPr lang="en-US"/>
          </a:p>
        </p:txBody>
      </p:sp>
    </p:spTree>
    <p:extLst>
      <p:ext uri="{BB962C8B-B14F-4D97-AF65-F5344CB8AC3E}">
        <p14:creationId xmlns:p14="http://schemas.microsoft.com/office/powerpoint/2010/main" val="32573410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38</a:t>
            </a:fld>
            <a:endParaRPr lang="en-US"/>
          </a:p>
        </p:txBody>
      </p:sp>
    </p:spTree>
    <p:extLst>
      <p:ext uri="{BB962C8B-B14F-4D97-AF65-F5344CB8AC3E}">
        <p14:creationId xmlns:p14="http://schemas.microsoft.com/office/powerpoint/2010/main" val="31800994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39</a:t>
            </a:fld>
            <a:endParaRPr lang="en-US"/>
          </a:p>
        </p:txBody>
      </p:sp>
    </p:spTree>
    <p:extLst>
      <p:ext uri="{BB962C8B-B14F-4D97-AF65-F5344CB8AC3E}">
        <p14:creationId xmlns:p14="http://schemas.microsoft.com/office/powerpoint/2010/main" val="1506959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4</a:t>
            </a:fld>
            <a:endParaRPr lang="en-US"/>
          </a:p>
        </p:txBody>
      </p:sp>
    </p:spTree>
    <p:extLst>
      <p:ext uri="{BB962C8B-B14F-4D97-AF65-F5344CB8AC3E}">
        <p14:creationId xmlns:p14="http://schemas.microsoft.com/office/powerpoint/2010/main" val="7674801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40</a:t>
            </a:fld>
            <a:endParaRPr lang="en-US"/>
          </a:p>
        </p:txBody>
      </p:sp>
    </p:spTree>
    <p:extLst>
      <p:ext uri="{BB962C8B-B14F-4D97-AF65-F5344CB8AC3E}">
        <p14:creationId xmlns:p14="http://schemas.microsoft.com/office/powerpoint/2010/main" val="35527390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41</a:t>
            </a:fld>
            <a:endParaRPr lang="en-US"/>
          </a:p>
        </p:txBody>
      </p:sp>
    </p:spTree>
    <p:extLst>
      <p:ext uri="{BB962C8B-B14F-4D97-AF65-F5344CB8AC3E}">
        <p14:creationId xmlns:p14="http://schemas.microsoft.com/office/powerpoint/2010/main" val="391394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42</a:t>
            </a:fld>
            <a:endParaRPr lang="en-US"/>
          </a:p>
        </p:txBody>
      </p:sp>
    </p:spTree>
    <p:extLst>
      <p:ext uri="{BB962C8B-B14F-4D97-AF65-F5344CB8AC3E}">
        <p14:creationId xmlns:p14="http://schemas.microsoft.com/office/powerpoint/2010/main" val="32056279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43</a:t>
            </a:fld>
            <a:endParaRPr lang="en-US"/>
          </a:p>
        </p:txBody>
      </p:sp>
    </p:spTree>
    <p:extLst>
      <p:ext uri="{BB962C8B-B14F-4D97-AF65-F5344CB8AC3E}">
        <p14:creationId xmlns:p14="http://schemas.microsoft.com/office/powerpoint/2010/main" val="1411701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5</a:t>
            </a:fld>
            <a:endParaRPr lang="en-US"/>
          </a:p>
        </p:txBody>
      </p:sp>
    </p:spTree>
    <p:extLst>
      <p:ext uri="{BB962C8B-B14F-4D97-AF65-F5344CB8AC3E}">
        <p14:creationId xmlns:p14="http://schemas.microsoft.com/office/powerpoint/2010/main" val="349786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6</a:t>
            </a:fld>
            <a:endParaRPr lang="en-US"/>
          </a:p>
        </p:txBody>
      </p:sp>
    </p:spTree>
    <p:extLst>
      <p:ext uri="{BB962C8B-B14F-4D97-AF65-F5344CB8AC3E}">
        <p14:creationId xmlns:p14="http://schemas.microsoft.com/office/powerpoint/2010/main" val="3774190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DDD601-36F1-4AB8-A3D9-D19C5CBF8E07}" type="slidenum">
              <a:rPr lang="en-US" smtClean="0"/>
              <a:t>7</a:t>
            </a:fld>
            <a:endParaRPr lang="en-US"/>
          </a:p>
        </p:txBody>
      </p:sp>
    </p:spTree>
    <p:extLst>
      <p:ext uri="{BB962C8B-B14F-4D97-AF65-F5344CB8AC3E}">
        <p14:creationId xmlns:p14="http://schemas.microsoft.com/office/powerpoint/2010/main" val="1545424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8</a:t>
            </a:fld>
            <a:endParaRPr lang="en-US"/>
          </a:p>
        </p:txBody>
      </p:sp>
    </p:spTree>
    <p:extLst>
      <p:ext uri="{BB962C8B-B14F-4D97-AF65-F5344CB8AC3E}">
        <p14:creationId xmlns:p14="http://schemas.microsoft.com/office/powerpoint/2010/main" val="2398134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DDD601-36F1-4AB8-A3D9-D19C5CBF8E07}" type="slidenum">
              <a:rPr lang="en-US" smtClean="0"/>
              <a:t>9</a:t>
            </a:fld>
            <a:endParaRPr lang="en-US"/>
          </a:p>
        </p:txBody>
      </p:sp>
    </p:spTree>
    <p:extLst>
      <p:ext uri="{BB962C8B-B14F-4D97-AF65-F5344CB8AC3E}">
        <p14:creationId xmlns:p14="http://schemas.microsoft.com/office/powerpoint/2010/main" val="2412724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D29908B6-3F68-4ECD-A3D0-A02B49DA4AEF}" type="datetimeFigureOut">
              <a:rPr lang="en-US" smtClean="0"/>
              <a:t>02/01/2024</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28060695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01800109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8548880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820BADAF-4911-490B-84D4-959778FFA620}"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0461338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693387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29908B6-3F68-4ECD-A3D0-A02B49DA4AEF}" type="datetimeFigureOut">
              <a:rPr lang="en-US" smtClean="0"/>
              <a:t>02/01/2024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5767554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29908B6-3F68-4ECD-A3D0-A02B49DA4AEF}" type="datetimeFigureOut">
              <a:rPr lang="en-US" smtClean="0"/>
              <a:t>02/01/2024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350140235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908B6-3F68-4ECD-A3D0-A02B49DA4AEF}" type="datetimeFigureOut">
              <a:rPr lang="en-US" smtClean="0"/>
              <a:t>02/01/2024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85600864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D29908B6-3F68-4ECD-A3D0-A02B49DA4AEF}" type="datetimeFigureOut">
              <a:rPr lang="en-US" smtClean="0"/>
              <a:t>02/01/2024</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820BADAF-4911-490B-84D4-959778FFA620}" type="slidenum">
              <a:rPr lang="en-US" smtClean="0"/>
              <a:t>‹#›</a:t>
            </a:fld>
            <a:endParaRPr lang="en-US"/>
          </a:p>
        </p:txBody>
      </p:sp>
    </p:spTree>
    <p:extLst>
      <p:ext uri="{BB962C8B-B14F-4D97-AF65-F5344CB8AC3E}">
        <p14:creationId xmlns:p14="http://schemas.microsoft.com/office/powerpoint/2010/main" val="37030377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9908B6-3F68-4ECD-A3D0-A02B49DA4AEF}" type="datetimeFigureOut">
              <a:rPr lang="en-US" smtClean="0"/>
              <a:t>02/01/2024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5726948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D29908B6-3F68-4ECD-A3D0-A02B49DA4AEF}" type="datetimeFigureOut">
              <a:rPr lang="en-US" smtClean="0"/>
              <a:t>02/01/2024</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7513095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3371199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9908B6-3F68-4ECD-A3D0-A02B49DA4AEF}" type="datetimeFigureOut">
              <a:rPr lang="en-US" smtClean="0"/>
              <a:t>02/01/2024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34507824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9908B6-3F68-4ECD-A3D0-A02B49DA4AEF}" type="datetimeFigureOut">
              <a:rPr lang="en-US" smtClean="0"/>
              <a:t>02/01/2024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1032938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29908B6-3F68-4ECD-A3D0-A02B49DA4AEF}" type="datetimeFigureOut">
              <a:rPr lang="en-US" smtClean="0"/>
              <a:t>02/01/2024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444715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29846806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9908B6-3F68-4ECD-A3D0-A02B49DA4AEF}" type="datetimeFigureOut">
              <a:rPr lang="en-US" smtClean="0"/>
              <a:t>02/01/2024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BADAF-4911-490B-84D4-959778FFA620}" type="slidenum">
              <a:rPr lang="en-US" smtClean="0"/>
              <a:t>‹#›</a:t>
            </a:fld>
            <a:endParaRPr lang="en-US"/>
          </a:p>
        </p:txBody>
      </p:sp>
    </p:spTree>
    <p:extLst>
      <p:ext uri="{BB962C8B-B14F-4D97-AF65-F5344CB8AC3E}">
        <p14:creationId xmlns:p14="http://schemas.microsoft.com/office/powerpoint/2010/main" val="18956196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9908B6-3F68-4ECD-A3D0-A02B49DA4AEF}" type="datetimeFigureOut">
              <a:rPr lang="en-US" smtClean="0"/>
              <a:t>02/01/2024</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20BADAF-4911-490B-84D4-959778FFA620}" type="slidenum">
              <a:rPr lang="en-US" smtClean="0"/>
              <a:t>‹#›</a:t>
            </a:fld>
            <a:endParaRPr lang="en-US"/>
          </a:p>
        </p:txBody>
      </p:sp>
    </p:spTree>
    <p:extLst>
      <p:ext uri="{BB962C8B-B14F-4D97-AF65-F5344CB8AC3E}">
        <p14:creationId xmlns:p14="http://schemas.microsoft.com/office/powerpoint/2010/main" val="400724219"/>
      </p:ext>
    </p:extLst>
  </p:cSld>
  <p:clrMap bg1="dk1" tx1="lt1" bg2="dk2" tx2="lt2" accent1="accent1" accent2="accent2" accent3="accent3" accent4="accent4" accent5="accent5" accent6="accent6" hlink="hlink" folHlink="folHlink"/>
  <p:sldLayoutIdLst>
    <p:sldLayoutId id="2147484609" r:id="rId1"/>
    <p:sldLayoutId id="2147484610" r:id="rId2"/>
    <p:sldLayoutId id="2147484611" r:id="rId3"/>
    <p:sldLayoutId id="2147484612" r:id="rId4"/>
    <p:sldLayoutId id="2147484613" r:id="rId5"/>
    <p:sldLayoutId id="2147484614" r:id="rId6"/>
    <p:sldLayoutId id="2147484615" r:id="rId7"/>
    <p:sldLayoutId id="2147484616" r:id="rId8"/>
    <p:sldLayoutId id="2147484617" r:id="rId9"/>
    <p:sldLayoutId id="2147484618" r:id="rId10"/>
    <p:sldLayoutId id="2147484619" r:id="rId11"/>
    <p:sldLayoutId id="2147484620" r:id="rId12"/>
    <p:sldLayoutId id="2147484621" r:id="rId13"/>
    <p:sldLayoutId id="2147484622" r:id="rId14"/>
    <p:sldLayoutId id="2147484623" r:id="rId15"/>
    <p:sldLayoutId id="2147484624" r:id="rId16"/>
    <p:sldLayoutId id="2147484625" r:id="rId17"/>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ustomXml" Target="../ink/ink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ustomXml" Target="../ink/ink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6" name="Rectangle 7">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9">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1" name="Rectangle 11">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1606" y="0"/>
            <a:ext cx="255239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2" name="Picture 13">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4242852"/>
            <a:ext cx="6832905" cy="246557"/>
          </a:xfrm>
          <a:prstGeom prst="rect">
            <a:avLst/>
          </a:prstGeom>
        </p:spPr>
      </p:pic>
      <p:sp>
        <p:nvSpPr>
          <p:cNvPr id="33" name="Rectangle 15">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6832905"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30382" y="2733709"/>
            <a:ext cx="5743344" cy="1373070"/>
          </a:xfrm>
        </p:spPr>
        <p:txBody>
          <a:bodyPr>
            <a:normAutofit/>
          </a:bodyPr>
          <a:lstStyle/>
          <a:p>
            <a:r>
              <a:rPr lang="en-US" sz="3400" b="1">
                <a:solidFill>
                  <a:srgbClr val="FFFFFF"/>
                </a:solidFill>
              </a:rPr>
              <a:t>South Dakota Government Procurement Overview</a:t>
            </a:r>
          </a:p>
        </p:txBody>
      </p:sp>
    </p:spTree>
    <p:extLst>
      <p:ext uri="{BB962C8B-B14F-4D97-AF65-F5344CB8AC3E}">
        <p14:creationId xmlns:p14="http://schemas.microsoft.com/office/powerpoint/2010/main" val="2087447654"/>
      </p:ext>
    </p:extLst>
  </p:cSld>
  <p:clrMapOvr>
    <a:masterClrMapping/>
  </p:clrMapOvr>
  <mc:AlternateContent xmlns:mc="http://schemas.openxmlformats.org/markup-compatibility/2006" xmlns:p14="http://schemas.microsoft.com/office/powerpoint/2010/main">
    <mc:Choice Requires="p14">
      <p:transition spd="slow" p14:dur="2500" advTm="36720">
        <p14:ferris dir="l"/>
      </p:transition>
    </mc:Choice>
    <mc:Fallback xmlns="">
      <p:transition spd="slow" advTm="3672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216327"/>
          </a:xfrm>
        </p:spPr>
        <p:txBody>
          <a:bodyPr>
            <a:normAutofit/>
          </a:bodyPr>
          <a:lstStyle/>
          <a:p>
            <a:r>
              <a:rPr lang="en-US" sz="1200" b="1" dirty="0"/>
              <a:t>Requisition</a:t>
            </a:r>
          </a:p>
          <a:p>
            <a:pPr marL="457200" lvl="1" indent="0">
              <a:buNone/>
            </a:pPr>
            <a:r>
              <a:rPr lang="en-US" sz="1200" dirty="0"/>
              <a:t>The procedure used by agencies to communicate to Procurement Management their need for an item or service. The agency creates a requisition on the state electronic procurement system and sends Procurement Management the completed requisition, which must contain the information regarding where the ordered item is to be sent</a:t>
            </a:r>
          </a:p>
          <a:p>
            <a:r>
              <a:rPr lang="en-US" sz="1200" b="1" dirty="0"/>
              <a:t>Services</a:t>
            </a:r>
          </a:p>
          <a:p>
            <a:pPr marL="457200" lvl="1" indent="0">
              <a:buNone/>
            </a:pPr>
            <a:r>
              <a:rPr lang="en-US" sz="1200" dirty="0"/>
              <a:t>Furnishing of labor, time, or effort by a contractor not involving the delivery of a specific end product other than reports which are merely incidental to the required performance</a:t>
            </a:r>
          </a:p>
          <a:p>
            <a:r>
              <a:rPr lang="en-US" sz="1200" b="1" dirty="0"/>
              <a:t>Sole Source</a:t>
            </a:r>
          </a:p>
          <a:p>
            <a:pPr marL="457200" lvl="1" indent="0">
              <a:buNone/>
            </a:pPr>
            <a:r>
              <a:rPr lang="en-US" sz="1200" dirty="0"/>
              <a:t>When a supply or service is available only from one vendor and not available in like and necessary manner from other vendors</a:t>
            </a:r>
          </a:p>
          <a:p>
            <a:r>
              <a:rPr lang="en-US" sz="1200" b="1" dirty="0"/>
              <a:t>Specification</a:t>
            </a:r>
          </a:p>
          <a:p>
            <a:pPr marL="457200" lvl="1" indent="0">
              <a:buNone/>
            </a:pPr>
            <a:r>
              <a:rPr lang="en-US" sz="1200" dirty="0"/>
              <a:t>A written description of requirements for a particular supply or service</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945C83C2-07E9-4451-823A-F6E1F6EA33C0}"/>
                  </a:ext>
                </a:extLst>
              </p14:cNvPr>
              <p14:cNvContentPartPr/>
              <p14:nvPr/>
            </p14:nvContentPartPr>
            <p14:xfrm>
              <a:off x="830520" y="3632040"/>
              <a:ext cx="683640" cy="9000"/>
            </p14:xfrm>
          </p:contentPart>
        </mc:Choice>
        <mc:Fallback xmlns="">
          <p:pic>
            <p:nvPicPr>
              <p:cNvPr id="4" name="Ink 3">
                <a:extLst>
                  <a:ext uri="{FF2B5EF4-FFF2-40B4-BE49-F238E27FC236}">
                    <a16:creationId xmlns:a16="http://schemas.microsoft.com/office/drawing/2014/main" id="{945C83C2-07E9-4451-823A-F6E1F6EA33C0}"/>
                  </a:ext>
                </a:extLst>
              </p:cNvPr>
              <p:cNvPicPr/>
              <p:nvPr/>
            </p:nvPicPr>
            <p:blipFill>
              <a:blip r:embed="rId8"/>
              <a:stretch>
                <a:fillRect/>
              </a:stretch>
            </p:blipFill>
            <p:spPr>
              <a:xfrm>
                <a:off x="814680" y="3568680"/>
                <a:ext cx="714960" cy="135720"/>
              </a:xfrm>
              <a:prstGeom prst="rect">
                <a:avLst/>
              </a:prstGeom>
            </p:spPr>
          </p:pic>
        </mc:Fallback>
      </mc:AlternateContent>
    </p:spTree>
    <p:extLst>
      <p:ext uri="{BB962C8B-B14F-4D97-AF65-F5344CB8AC3E}">
        <p14:creationId xmlns:p14="http://schemas.microsoft.com/office/powerpoint/2010/main" val="1871049164"/>
      </p:ext>
    </p:extLst>
  </p:cSld>
  <p:clrMapOvr>
    <a:masterClrMapping/>
  </p:clrMapOvr>
  <mc:AlternateContent xmlns:mc="http://schemas.openxmlformats.org/markup-compatibility/2006" xmlns:p14="http://schemas.microsoft.com/office/powerpoint/2010/main">
    <mc:Choice Requires="p14">
      <p:transition spd="slow" p14:dur="2000" advTm="28570">
        <p14:ferris dir="l"/>
      </p:transition>
    </mc:Choice>
    <mc:Fallback xmlns="">
      <p:transition spd="slow" advTm="2857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292527"/>
          </a:xfrm>
        </p:spPr>
        <p:txBody>
          <a:bodyPr>
            <a:normAutofit/>
          </a:bodyPr>
          <a:lstStyle/>
          <a:p>
            <a:r>
              <a:rPr lang="en-US" sz="1400" b="1" dirty="0"/>
              <a:t>Supplies</a:t>
            </a:r>
          </a:p>
          <a:p>
            <a:pPr marL="457200" lvl="1" indent="0">
              <a:buNone/>
            </a:pPr>
            <a:r>
              <a:rPr lang="en-US" sz="1400" dirty="0"/>
              <a:t>Any property, including equipment, materials, and printing</a:t>
            </a:r>
          </a:p>
          <a:p>
            <a:r>
              <a:rPr lang="en-US" sz="1400" b="1" dirty="0"/>
              <a:t>Surplus Property</a:t>
            </a:r>
          </a:p>
          <a:p>
            <a:pPr marL="457200" lvl="1" indent="0">
              <a:buNone/>
            </a:pPr>
            <a:r>
              <a:rPr lang="en-US" sz="1400" dirty="0"/>
              <a:t>Items no longer needed by an agency regardless of their value or condition</a:t>
            </a:r>
          </a:p>
          <a:p>
            <a:r>
              <a:rPr lang="en-US" sz="1400" b="1" dirty="0"/>
              <a:t>Tabulation of Bids</a:t>
            </a:r>
          </a:p>
          <a:p>
            <a:pPr marL="457200" lvl="1" indent="0">
              <a:buNone/>
            </a:pPr>
            <a:r>
              <a:rPr lang="en-US" sz="1400" dirty="0"/>
              <a:t>A recording of bidders and their listing of prices in response to a specific solicitation. Made for the purpose of comparing and record keeping</a:t>
            </a:r>
          </a:p>
          <a:p>
            <a:r>
              <a:rPr lang="en-US" sz="1400" b="1" dirty="0"/>
              <a:t>Vendor</a:t>
            </a:r>
          </a:p>
          <a:p>
            <a:pPr marL="457200" lvl="1" indent="0">
              <a:buNone/>
            </a:pPr>
            <a:r>
              <a:rPr lang="en-US" sz="1400" dirty="0"/>
              <a:t>A person, firm or corporation, authorized by contract or purchase order, to sell to the State or its agencies, supplies or services pursuant to the procurement laws of South Dakota</a:t>
            </a:r>
          </a:p>
        </p:txBody>
      </p:sp>
    </p:spTree>
    <p:extLst>
      <p:ext uri="{BB962C8B-B14F-4D97-AF65-F5344CB8AC3E}">
        <p14:creationId xmlns:p14="http://schemas.microsoft.com/office/powerpoint/2010/main" val="3629800003"/>
      </p:ext>
    </p:extLst>
  </p:cSld>
  <p:clrMapOvr>
    <a:masterClrMapping/>
  </p:clrMapOvr>
  <mc:AlternateContent xmlns:mc="http://schemas.openxmlformats.org/markup-compatibility/2006" xmlns:p14="http://schemas.microsoft.com/office/powerpoint/2010/main">
    <mc:Choice Requires="p14">
      <p:transition spd="slow" p14:dur="2000" advTm="4630">
        <p14:ferris dir="l"/>
      </p:transition>
    </mc:Choice>
    <mc:Fallback xmlns="">
      <p:transition spd="slow" advTm="463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3395" y="0"/>
            <a:ext cx="5664708"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0" y="5006045"/>
            <a:ext cx="3723894" cy="144668"/>
          </a:xfrm>
          <a:prstGeom prst="rect">
            <a:avLst/>
          </a:prstGeom>
        </p:spPr>
      </p:pic>
      <p:sp>
        <p:nvSpPr>
          <p:cNvPr id="21"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8764"/>
            <a:ext cx="3723424"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2063262"/>
            <a:ext cx="2804460" cy="2661052"/>
          </a:xfrm>
        </p:spPr>
        <p:txBody>
          <a:bodyPr>
            <a:normAutofit/>
          </a:bodyPr>
          <a:lstStyle/>
          <a:p>
            <a:pPr algn="ctr"/>
            <a:r>
              <a:rPr lang="en-US" sz="3800" dirty="0">
                <a:solidFill>
                  <a:srgbClr val="FFFFFF"/>
                </a:solidFill>
              </a:rPr>
              <a:t>Purchasing Policies</a:t>
            </a:r>
            <a:br>
              <a:rPr lang="en-US" sz="3800" dirty="0">
                <a:solidFill>
                  <a:srgbClr val="FFFFFF"/>
                </a:solidFill>
              </a:rPr>
            </a:br>
            <a:endParaRPr lang="en-US" sz="3800" dirty="0">
              <a:solidFill>
                <a:srgbClr val="FFFFFF"/>
              </a:solidFill>
            </a:endParaRPr>
          </a:p>
        </p:txBody>
      </p:sp>
      <p:sp>
        <p:nvSpPr>
          <p:cNvPr id="3" name="Content Placeholder 2"/>
          <p:cNvSpPr>
            <a:spLocks noGrp="1"/>
          </p:cNvSpPr>
          <p:nvPr>
            <p:ph idx="1"/>
          </p:nvPr>
        </p:nvSpPr>
        <p:spPr>
          <a:xfrm>
            <a:off x="3965996" y="661106"/>
            <a:ext cx="4693021" cy="5503101"/>
          </a:xfrm>
        </p:spPr>
        <p:txBody>
          <a:bodyPr anchor="ctr">
            <a:normAutofit/>
          </a:bodyPr>
          <a:lstStyle/>
          <a:p>
            <a:r>
              <a:rPr lang="en-US" sz="1700">
                <a:solidFill>
                  <a:srgbClr val="FFFFFF"/>
                </a:solidFill>
              </a:rPr>
              <a:t>State agencies and institutions are to utilize established state contracts for purchases of goods and services.  </a:t>
            </a:r>
          </a:p>
        </p:txBody>
      </p:sp>
    </p:spTree>
    <p:extLst>
      <p:ext uri="{BB962C8B-B14F-4D97-AF65-F5344CB8AC3E}">
        <p14:creationId xmlns:p14="http://schemas.microsoft.com/office/powerpoint/2010/main" val="2237688305"/>
      </p:ext>
    </p:extLst>
  </p:cSld>
  <p:clrMapOvr>
    <a:masterClrMapping/>
  </p:clrMapOvr>
  <mc:AlternateContent xmlns:mc="http://schemas.openxmlformats.org/markup-compatibility/2006" xmlns:p14="http://schemas.microsoft.com/office/powerpoint/2010/main">
    <mc:Choice Requires="p14">
      <p:transition spd="slow" p14:dur="2000" advTm="10993">
        <p14:ferris dir="l"/>
      </p:transition>
    </mc:Choice>
    <mc:Fallback xmlns="">
      <p:transition spd="slow" advTm="10993">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23"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24"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52400" y="753228"/>
            <a:ext cx="6553200" cy="1080938"/>
          </a:xfrm>
        </p:spPr>
        <p:txBody>
          <a:bodyPr>
            <a:normAutofit/>
          </a:bodyPr>
          <a:lstStyle/>
          <a:p>
            <a:r>
              <a:rPr lang="en-US" sz="3200" dirty="0">
                <a:solidFill>
                  <a:srgbClr val="FFFFFF"/>
                </a:solidFill>
              </a:rPr>
              <a:t>Supplies or Services under $4000 </a:t>
            </a:r>
          </a:p>
        </p:txBody>
      </p:sp>
      <p:sp>
        <p:nvSpPr>
          <p:cNvPr id="3" name="Content Placeholder 2"/>
          <p:cNvSpPr>
            <a:spLocks noGrp="1"/>
          </p:cNvSpPr>
          <p:nvPr>
            <p:ph idx="1"/>
          </p:nvPr>
        </p:nvSpPr>
        <p:spPr>
          <a:xfrm>
            <a:off x="510240" y="2336873"/>
            <a:ext cx="5596383" cy="3142077"/>
          </a:xfrm>
        </p:spPr>
        <p:txBody>
          <a:bodyPr>
            <a:normAutofit/>
          </a:bodyPr>
          <a:lstStyle/>
          <a:p>
            <a:r>
              <a:rPr lang="en-US" sz="1600" dirty="0"/>
              <a:t>Item is not on a current state or cooperative contract</a:t>
            </a:r>
          </a:p>
          <a:p>
            <a:r>
              <a:rPr lang="en-US" sz="1600" dirty="0"/>
              <a:t>One time purchase</a:t>
            </a:r>
          </a:p>
          <a:p>
            <a:r>
              <a:rPr lang="en-US" sz="1600" dirty="0"/>
              <a:t>One quote is required</a:t>
            </a:r>
          </a:p>
          <a:p>
            <a:pPr lvl="1"/>
            <a:r>
              <a:rPr lang="en-US" sz="1600" dirty="0"/>
              <a:t>A formal quote, such as the vendors letterhead, is best but an email quote may be accepted if the proper information is provided.</a:t>
            </a:r>
          </a:p>
          <a:p>
            <a:r>
              <a:rPr lang="en-US" sz="1600" dirty="0"/>
              <a:t>May be purchased with credit card, direct voucher or through OPM</a:t>
            </a:r>
          </a:p>
          <a:p>
            <a:endParaRPr lang="en-US" sz="1600" dirty="0"/>
          </a:p>
        </p:txBody>
      </p:sp>
    </p:spTree>
    <p:extLst>
      <p:ext uri="{BB962C8B-B14F-4D97-AF65-F5344CB8AC3E}">
        <p14:creationId xmlns:p14="http://schemas.microsoft.com/office/powerpoint/2010/main" val="1169164315"/>
      </p:ext>
    </p:extLst>
  </p:cSld>
  <p:clrMapOvr>
    <a:masterClrMapping/>
  </p:clrMapOvr>
  <mc:AlternateContent xmlns:mc="http://schemas.openxmlformats.org/markup-compatibility/2006" xmlns:p14="http://schemas.microsoft.com/office/powerpoint/2010/main">
    <mc:Choice Requires="p14">
      <p:transition spd="slow" p14:dur="2000" advTm="55761">
        <p14:ferris dir="l"/>
      </p:transition>
    </mc:Choice>
    <mc:Fallback xmlns="">
      <p:transition spd="slow" advTm="55761">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3395" y="0"/>
            <a:ext cx="5664708"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0" y="5006045"/>
            <a:ext cx="3723894"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8764"/>
            <a:ext cx="3723424"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2063262"/>
            <a:ext cx="2804460" cy="2661052"/>
          </a:xfrm>
        </p:spPr>
        <p:txBody>
          <a:bodyPr>
            <a:normAutofit/>
          </a:bodyPr>
          <a:lstStyle/>
          <a:p>
            <a:pPr algn="ctr"/>
            <a:r>
              <a:rPr lang="en-US" sz="3800" dirty="0">
                <a:solidFill>
                  <a:srgbClr val="FFFFFF"/>
                </a:solidFill>
              </a:rPr>
              <a:t>Quote</a:t>
            </a:r>
          </a:p>
        </p:txBody>
      </p:sp>
      <p:sp>
        <p:nvSpPr>
          <p:cNvPr id="3" name="Content Placeholder 2"/>
          <p:cNvSpPr>
            <a:spLocks noGrp="1"/>
          </p:cNvSpPr>
          <p:nvPr>
            <p:ph idx="1"/>
          </p:nvPr>
        </p:nvSpPr>
        <p:spPr>
          <a:xfrm>
            <a:off x="3965996" y="661106"/>
            <a:ext cx="4693021" cy="5503101"/>
          </a:xfrm>
        </p:spPr>
        <p:txBody>
          <a:bodyPr anchor="ctr">
            <a:normAutofit/>
          </a:bodyPr>
          <a:lstStyle/>
          <a:p>
            <a:pPr marL="0" indent="0">
              <a:buNone/>
            </a:pPr>
            <a:endParaRPr lang="en-US" sz="1700" dirty="0">
              <a:solidFill>
                <a:srgbClr val="FFFFFF"/>
              </a:solidFill>
            </a:endParaRPr>
          </a:p>
          <a:p>
            <a:pPr marL="0" indent="0">
              <a:buNone/>
            </a:pPr>
            <a:r>
              <a:rPr lang="en-US" sz="1700" dirty="0">
                <a:solidFill>
                  <a:srgbClr val="FFFFFF"/>
                </a:solidFill>
              </a:rPr>
              <a:t>A quote should include the following:</a:t>
            </a:r>
          </a:p>
          <a:p>
            <a:r>
              <a:rPr lang="en-US" sz="1700" dirty="0">
                <a:solidFill>
                  <a:srgbClr val="FFFFFF"/>
                </a:solidFill>
              </a:rPr>
              <a:t>Vendors name</a:t>
            </a:r>
          </a:p>
          <a:p>
            <a:r>
              <a:rPr lang="en-US" sz="1700" dirty="0">
                <a:solidFill>
                  <a:srgbClr val="FFFFFF"/>
                </a:solidFill>
              </a:rPr>
              <a:t>Vendors address</a:t>
            </a:r>
          </a:p>
          <a:p>
            <a:r>
              <a:rPr lang="en-US" sz="1700" dirty="0">
                <a:solidFill>
                  <a:srgbClr val="FFFFFF"/>
                </a:solidFill>
              </a:rPr>
              <a:t>Vendors Contact Person</a:t>
            </a:r>
          </a:p>
          <a:p>
            <a:pPr lvl="1"/>
            <a:r>
              <a:rPr lang="en-US" sz="1700" dirty="0">
                <a:solidFill>
                  <a:srgbClr val="FFFFFF"/>
                </a:solidFill>
              </a:rPr>
              <a:t>Phone number</a:t>
            </a:r>
          </a:p>
          <a:p>
            <a:pPr lvl="1"/>
            <a:r>
              <a:rPr lang="en-US" sz="1700" dirty="0">
                <a:solidFill>
                  <a:srgbClr val="FFFFFF"/>
                </a:solidFill>
              </a:rPr>
              <a:t>Email address	</a:t>
            </a:r>
          </a:p>
          <a:p>
            <a:r>
              <a:rPr lang="en-US" sz="1700" dirty="0">
                <a:solidFill>
                  <a:srgbClr val="FFFFFF"/>
                </a:solidFill>
              </a:rPr>
              <a:t>Date</a:t>
            </a:r>
          </a:p>
          <a:p>
            <a:pPr lvl="1"/>
            <a:r>
              <a:rPr lang="en-US" sz="1700" dirty="0">
                <a:solidFill>
                  <a:srgbClr val="FFFFFF"/>
                </a:solidFill>
              </a:rPr>
              <a:t>Expiration date</a:t>
            </a:r>
          </a:p>
          <a:p>
            <a:pPr lvl="1"/>
            <a:endParaRPr lang="en-US" sz="1700" dirty="0">
              <a:solidFill>
                <a:srgbClr val="FFFFFF"/>
              </a:solidFill>
            </a:endParaRPr>
          </a:p>
        </p:txBody>
      </p:sp>
    </p:spTree>
    <p:extLst>
      <p:ext uri="{BB962C8B-B14F-4D97-AF65-F5344CB8AC3E}">
        <p14:creationId xmlns:p14="http://schemas.microsoft.com/office/powerpoint/2010/main" val="986879259"/>
      </p:ext>
    </p:extLst>
  </p:cSld>
  <p:clrMapOvr>
    <a:masterClrMapping/>
  </p:clrMapOvr>
  <mc:AlternateContent xmlns:mc="http://schemas.openxmlformats.org/markup-compatibility/2006" xmlns:p14="http://schemas.microsoft.com/office/powerpoint/2010/main">
    <mc:Choice Requires="p14">
      <p:transition spd="slow" p14:dur="2000" advTm="37974">
        <p14:ferris dir="l"/>
      </p:transition>
    </mc:Choice>
    <mc:Fallback xmlns="">
      <p:transition spd="slow" advTm="37974">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Quote…continued</a:t>
            </a:r>
          </a:p>
        </p:txBody>
      </p:sp>
      <p:sp>
        <p:nvSpPr>
          <p:cNvPr id="3" name="Content Placeholder 2"/>
          <p:cNvSpPr>
            <a:spLocks noGrp="1"/>
          </p:cNvSpPr>
          <p:nvPr>
            <p:ph idx="1"/>
          </p:nvPr>
        </p:nvSpPr>
        <p:spPr/>
        <p:txBody>
          <a:bodyPr>
            <a:normAutofit fontScale="85000" lnSpcReduction="20000"/>
          </a:bodyPr>
          <a:lstStyle/>
          <a:p>
            <a:r>
              <a:rPr lang="en-US" sz="2600" dirty="0"/>
              <a:t>Product</a:t>
            </a:r>
          </a:p>
          <a:p>
            <a:r>
              <a:rPr lang="en-US" sz="2600" dirty="0"/>
              <a:t>Description of product</a:t>
            </a:r>
          </a:p>
          <a:p>
            <a:pPr lvl="1"/>
            <a:r>
              <a:rPr lang="en-US" sz="2600" dirty="0"/>
              <a:t>Manufacture name</a:t>
            </a:r>
          </a:p>
          <a:p>
            <a:pPr lvl="1"/>
            <a:r>
              <a:rPr lang="en-US" sz="2600" dirty="0"/>
              <a:t>Model/Product number</a:t>
            </a:r>
          </a:p>
          <a:p>
            <a:r>
              <a:rPr lang="en-US" sz="2600" dirty="0"/>
              <a:t>Unit of Measure</a:t>
            </a:r>
          </a:p>
          <a:p>
            <a:r>
              <a:rPr lang="en-US" sz="2600" dirty="0"/>
              <a:t>Quantity</a:t>
            </a:r>
          </a:p>
          <a:p>
            <a:r>
              <a:rPr lang="en-US" sz="2600" dirty="0"/>
              <a:t>Unit price</a:t>
            </a:r>
          </a:p>
          <a:p>
            <a:r>
              <a:rPr lang="en-US" sz="2600" dirty="0"/>
              <a:t>Total line item price</a:t>
            </a:r>
          </a:p>
          <a:p>
            <a:r>
              <a:rPr lang="en-US" sz="2600" dirty="0"/>
              <a:t>Shipping and handling</a:t>
            </a:r>
          </a:p>
          <a:p>
            <a:r>
              <a:rPr lang="en-US" sz="2600" dirty="0"/>
              <a:t>Total price</a:t>
            </a:r>
          </a:p>
          <a:p>
            <a:endParaRPr lang="en-US" dirty="0"/>
          </a:p>
          <a:p>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2834894380"/>
      </p:ext>
    </p:extLst>
  </p:cSld>
  <p:clrMapOvr>
    <a:masterClrMapping/>
  </p:clrMapOvr>
  <mc:AlternateContent xmlns:mc="http://schemas.openxmlformats.org/markup-compatibility/2006" xmlns:p14="http://schemas.microsoft.com/office/powerpoint/2010/main">
    <mc:Choice Requires="p14">
      <p:transition spd="slow" p14:dur="2000" advTm="45265">
        <p14:ferris dir="l"/>
      </p:transition>
    </mc:Choice>
    <mc:Fallback xmlns="">
      <p:transition spd="slow" advTm="45265">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Quote</a:t>
            </a:r>
          </a:p>
        </p:txBody>
      </p:sp>
      <p:sp>
        <p:nvSpPr>
          <p:cNvPr id="3" name="Content Placeholder 2"/>
          <p:cNvSpPr>
            <a:spLocks noGrp="1"/>
          </p:cNvSpPr>
          <p:nvPr>
            <p:ph idx="1"/>
          </p:nvPr>
        </p:nvSpPr>
        <p:spPr/>
        <p:txBody>
          <a:bodyPr>
            <a:normAutofit/>
          </a:bodyPr>
          <a:lstStyle/>
          <a:p>
            <a:r>
              <a:rPr lang="en-US" dirty="0"/>
              <a:t>For your convenience, a quote form has been created by OPM that may be sent to vendors.  This form includes a vendor signature block and references State of South Dakota’s terms and conditions.</a:t>
            </a:r>
          </a:p>
          <a:p>
            <a:r>
              <a:rPr lang="en-US" dirty="0"/>
              <a:t>This form is located on OPM’s webpage under Information for Agencies, Forms, Request for Quotation Form.</a:t>
            </a:r>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1250108736"/>
      </p:ext>
    </p:extLst>
  </p:cSld>
  <p:clrMapOvr>
    <a:masterClrMapping/>
  </p:clrMapOvr>
  <mc:AlternateContent xmlns:mc="http://schemas.openxmlformats.org/markup-compatibility/2006" xmlns:p14="http://schemas.microsoft.com/office/powerpoint/2010/main">
    <mc:Choice Requires="p14">
      <p:transition spd="slow" p14:dur="2000" advTm="22695">
        <p14:ferris dir="l"/>
      </p:transition>
    </mc:Choice>
    <mc:Fallback xmlns="">
      <p:transition spd="slow" advTm="22695">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7626" y="381000"/>
            <a:ext cx="8001000" cy="1294626"/>
          </a:xfrm>
        </p:spPr>
        <p:txBody>
          <a:bodyPr/>
          <a:lstStyle/>
          <a:p>
            <a:r>
              <a:rPr lang="en-US" dirty="0"/>
              <a:t>Example of Quote</a:t>
            </a:r>
          </a:p>
        </p:txBody>
      </p:sp>
      <p:pic>
        <p:nvPicPr>
          <p:cNvPr id="6" name="Picture 5" descr="Graphical user interface, application, table&#10;&#10;Description automatically generated">
            <a:extLst>
              <a:ext uri="{FF2B5EF4-FFF2-40B4-BE49-F238E27FC236}">
                <a16:creationId xmlns:a16="http://schemas.microsoft.com/office/drawing/2014/main" id="{DA4F79C6-297C-4ECA-9F3E-3703966E82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1569264"/>
            <a:ext cx="3984905" cy="5033976"/>
          </a:xfrm>
          <a:prstGeom prst="rect">
            <a:avLst/>
          </a:prstGeom>
        </p:spPr>
      </p:pic>
    </p:spTree>
    <p:extLst>
      <p:ext uri="{BB962C8B-B14F-4D97-AF65-F5344CB8AC3E}">
        <p14:creationId xmlns:p14="http://schemas.microsoft.com/office/powerpoint/2010/main" val="1252678564"/>
      </p:ext>
    </p:extLst>
  </p:cSld>
  <p:clrMapOvr>
    <a:masterClrMapping/>
  </p:clrMapOvr>
  <mc:AlternateContent xmlns:mc="http://schemas.openxmlformats.org/markup-compatibility/2006" xmlns:p14="http://schemas.microsoft.com/office/powerpoint/2010/main">
    <mc:Choice Requires="p14">
      <p:transition spd="slow" p14:dur="2000" advTm="50248">
        <p14:ferris dir="l"/>
      </p:transition>
    </mc:Choice>
    <mc:Fallback xmlns="">
      <p:transition spd="slow" advTm="50248">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Supplies up to $50,000</a:t>
            </a:r>
          </a:p>
        </p:txBody>
      </p:sp>
      <p:sp>
        <p:nvSpPr>
          <p:cNvPr id="3" name="Content Placeholder 2"/>
          <p:cNvSpPr>
            <a:spLocks noGrp="1"/>
          </p:cNvSpPr>
          <p:nvPr>
            <p:ph idx="1"/>
          </p:nvPr>
        </p:nvSpPr>
        <p:spPr/>
        <p:txBody>
          <a:bodyPr/>
          <a:lstStyle/>
          <a:p>
            <a:r>
              <a:rPr lang="en-US" dirty="0"/>
              <a:t>Item is not on a current state or cooperative contract</a:t>
            </a:r>
          </a:p>
          <a:p>
            <a:r>
              <a:rPr lang="en-US" dirty="0"/>
              <a:t>One time purchase</a:t>
            </a:r>
          </a:p>
          <a:p>
            <a:r>
              <a:rPr lang="en-US" dirty="0"/>
              <a:t>Three written quotes are required</a:t>
            </a:r>
          </a:p>
          <a:p>
            <a:r>
              <a:rPr lang="en-US" dirty="0"/>
              <a:t>Requisition &amp; quotes must be submitted to OPM</a:t>
            </a:r>
          </a:p>
          <a:p>
            <a:r>
              <a:rPr lang="en-US" dirty="0"/>
              <a:t>OPM will authorize and write the purchase order</a:t>
            </a:r>
          </a:p>
          <a:p>
            <a:endParaRPr lang="en-US" dirty="0"/>
          </a:p>
        </p:txBody>
      </p:sp>
    </p:spTree>
    <p:extLst>
      <p:ext uri="{BB962C8B-B14F-4D97-AF65-F5344CB8AC3E}">
        <p14:creationId xmlns:p14="http://schemas.microsoft.com/office/powerpoint/2010/main" val="1912198443"/>
      </p:ext>
    </p:extLst>
  </p:cSld>
  <p:clrMapOvr>
    <a:masterClrMapping/>
  </p:clrMapOvr>
  <mc:AlternateContent xmlns:mc="http://schemas.openxmlformats.org/markup-compatibility/2006" xmlns:p14="http://schemas.microsoft.com/office/powerpoint/2010/main">
    <mc:Choice Requires="p14">
      <p:transition spd="slow" p14:dur="2000" advTm="32239">
        <p14:ferris dir="l"/>
      </p:transition>
    </mc:Choice>
    <mc:Fallback xmlns="">
      <p:transition spd="slow" advTm="32239">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Supplies $50,000 and over</a:t>
            </a:r>
          </a:p>
        </p:txBody>
      </p:sp>
      <p:sp>
        <p:nvSpPr>
          <p:cNvPr id="3" name="Content Placeholder 2"/>
          <p:cNvSpPr>
            <a:spLocks noGrp="1"/>
          </p:cNvSpPr>
          <p:nvPr>
            <p:ph idx="1"/>
          </p:nvPr>
        </p:nvSpPr>
        <p:spPr/>
        <p:txBody>
          <a:bodyPr/>
          <a:lstStyle/>
          <a:p>
            <a:r>
              <a:rPr lang="en-US" dirty="0"/>
              <a:t>Will be competitively solicited and advertised by OPM</a:t>
            </a:r>
          </a:p>
          <a:p>
            <a:r>
              <a:rPr lang="en-US" dirty="0"/>
              <a:t>Agency must provide specifications to OPM</a:t>
            </a:r>
          </a:p>
          <a:p>
            <a:r>
              <a:rPr lang="en-US" dirty="0"/>
              <a:t>Agency must allow for at least three weeks for advertising and awarding of bid.</a:t>
            </a:r>
          </a:p>
        </p:txBody>
      </p:sp>
    </p:spTree>
    <p:extLst>
      <p:ext uri="{BB962C8B-B14F-4D97-AF65-F5344CB8AC3E}">
        <p14:creationId xmlns:p14="http://schemas.microsoft.com/office/powerpoint/2010/main" val="3163941861"/>
      </p:ext>
    </p:extLst>
  </p:cSld>
  <p:clrMapOvr>
    <a:masterClrMapping/>
  </p:clrMapOvr>
  <mc:AlternateContent xmlns:mc="http://schemas.openxmlformats.org/markup-compatibility/2006" xmlns:p14="http://schemas.microsoft.com/office/powerpoint/2010/main">
    <mc:Choice Requires="p14">
      <p:transition spd="slow" p14:dur="2000" advTm="35699">
        <p14:ferris dir="l"/>
      </p:transition>
    </mc:Choice>
    <mc:Fallback xmlns="">
      <p:transition spd="slow" advTm="35699">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7"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88"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89"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a:t>
            </a:r>
          </a:p>
        </p:txBody>
      </p:sp>
      <p:sp>
        <p:nvSpPr>
          <p:cNvPr id="3" name="Content Placeholder 2"/>
          <p:cNvSpPr>
            <a:spLocks noGrp="1"/>
          </p:cNvSpPr>
          <p:nvPr>
            <p:ph idx="1"/>
          </p:nvPr>
        </p:nvSpPr>
        <p:spPr>
          <a:xfrm>
            <a:off x="510240" y="2336873"/>
            <a:ext cx="5596383" cy="4140127"/>
          </a:xfrm>
        </p:spPr>
        <p:txBody>
          <a:bodyPr>
            <a:normAutofit/>
          </a:bodyPr>
          <a:lstStyle/>
          <a:p>
            <a:r>
              <a:rPr lang="en-US" sz="1400" b="1" dirty="0"/>
              <a:t>Agency</a:t>
            </a:r>
          </a:p>
          <a:p>
            <a:pPr marL="457200" lvl="1" indent="0">
              <a:buNone/>
            </a:pPr>
            <a:r>
              <a:rPr lang="en-US" sz="1400" dirty="0"/>
              <a:t>Includes all agencies, departments, divisions, institutions, boards and commissions of South Dakota state government</a:t>
            </a:r>
          </a:p>
          <a:p>
            <a:r>
              <a:rPr lang="en-US" sz="1400" b="1" dirty="0"/>
              <a:t>Award Basis</a:t>
            </a:r>
          </a:p>
          <a:p>
            <a:pPr marL="457200" lvl="1" indent="0">
              <a:buNone/>
            </a:pPr>
            <a:r>
              <a:rPr lang="en-US" sz="1400" dirty="0"/>
              <a:t>After evaluating all bids or proposals, an award is made based on the evaluation factors listed in the invitation for bids or request for proposals</a:t>
            </a:r>
          </a:p>
          <a:p>
            <a:r>
              <a:rPr lang="en-US" sz="1400" b="1" dirty="0"/>
              <a:t>Bidder</a:t>
            </a:r>
          </a:p>
          <a:p>
            <a:pPr marL="457200" lvl="1" indent="0">
              <a:buNone/>
            </a:pPr>
            <a:r>
              <a:rPr lang="en-US" sz="1400" dirty="0"/>
              <a:t>A company, corporation or an individual submitting a response to an Invitation to Bid</a:t>
            </a:r>
          </a:p>
          <a:p>
            <a:r>
              <a:rPr lang="en-US" sz="1400" b="1" dirty="0"/>
              <a:t>Bid Opening</a:t>
            </a:r>
          </a:p>
          <a:p>
            <a:pPr marL="457200" lvl="1" indent="0">
              <a:buNone/>
            </a:pPr>
            <a:r>
              <a:rPr lang="en-US" sz="1400" dirty="0"/>
              <a:t>The process of opening and reading bids, conducted at the time and place specified in the Invitation for Bids and/or the advertisement, and in the presence of anyone who wishes to attend</a:t>
            </a:r>
          </a:p>
          <a:p>
            <a:pPr marL="457200" lvl="1" indent="0">
              <a:buNone/>
            </a:pPr>
            <a:endParaRPr lang="en-US" sz="1200" dirty="0"/>
          </a:p>
        </p:txBody>
      </p:sp>
    </p:spTree>
    <p:extLst>
      <p:ext uri="{BB962C8B-B14F-4D97-AF65-F5344CB8AC3E}">
        <p14:creationId xmlns:p14="http://schemas.microsoft.com/office/powerpoint/2010/main" val="3392421864"/>
      </p:ext>
    </p:extLst>
  </p:cSld>
  <p:clrMapOvr>
    <a:masterClrMapping/>
  </p:clrMapOvr>
  <mc:AlternateContent xmlns:mc="http://schemas.openxmlformats.org/markup-compatibility/2006" xmlns:p14="http://schemas.microsoft.com/office/powerpoint/2010/main">
    <mc:Choice Requires="p14">
      <p:transition spd="slow" p14:dur="2000" advTm="11956">
        <p14:ferris dir="l"/>
      </p:transition>
    </mc:Choice>
    <mc:Fallback xmlns="">
      <p:transition spd="slow" advTm="11956">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up to $50,000</a:t>
            </a:r>
          </a:p>
        </p:txBody>
      </p:sp>
      <p:sp>
        <p:nvSpPr>
          <p:cNvPr id="3" name="Content Placeholder 2"/>
          <p:cNvSpPr>
            <a:spLocks noGrp="1"/>
          </p:cNvSpPr>
          <p:nvPr>
            <p:ph idx="1"/>
          </p:nvPr>
        </p:nvSpPr>
        <p:spPr/>
        <p:txBody>
          <a:bodyPr/>
          <a:lstStyle/>
          <a:p>
            <a:r>
              <a:rPr lang="en-US" dirty="0"/>
              <a:t>Agency may make purchases of services not exceeding $50,000</a:t>
            </a:r>
          </a:p>
          <a:p>
            <a:r>
              <a:rPr lang="en-US" dirty="0"/>
              <a:t>Agency is responsible to issue their own contracts or service purchase orders</a:t>
            </a:r>
          </a:p>
        </p:txBody>
      </p:sp>
    </p:spTree>
    <p:extLst>
      <p:ext uri="{BB962C8B-B14F-4D97-AF65-F5344CB8AC3E}">
        <p14:creationId xmlns:p14="http://schemas.microsoft.com/office/powerpoint/2010/main" val="3981092102"/>
      </p:ext>
    </p:extLst>
  </p:cSld>
  <p:clrMapOvr>
    <a:masterClrMapping/>
  </p:clrMapOvr>
  <mc:AlternateContent xmlns:mc="http://schemas.openxmlformats.org/markup-compatibility/2006" xmlns:p14="http://schemas.microsoft.com/office/powerpoint/2010/main">
    <mc:Choice Requires="p14">
      <p:transition spd="slow" p14:dur="2000" advTm="9462">
        <p14:ferris dir="l"/>
      </p:transition>
    </mc:Choice>
    <mc:Fallback xmlns="">
      <p:transition spd="slow" advTm="9462">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Services $50,000 and over</a:t>
            </a:r>
          </a:p>
        </p:txBody>
      </p:sp>
      <p:sp>
        <p:nvSpPr>
          <p:cNvPr id="3" name="Content Placeholder 2"/>
          <p:cNvSpPr>
            <a:spLocks noGrp="1"/>
          </p:cNvSpPr>
          <p:nvPr>
            <p:ph idx="1"/>
          </p:nvPr>
        </p:nvSpPr>
        <p:spPr/>
        <p:txBody>
          <a:bodyPr/>
          <a:lstStyle/>
          <a:p>
            <a:r>
              <a:rPr lang="en-US" dirty="0"/>
              <a:t>Must be competitively solicited and advertised</a:t>
            </a:r>
          </a:p>
        </p:txBody>
      </p:sp>
    </p:spTree>
    <p:extLst>
      <p:ext uri="{BB962C8B-B14F-4D97-AF65-F5344CB8AC3E}">
        <p14:creationId xmlns:p14="http://schemas.microsoft.com/office/powerpoint/2010/main" val="1728621126"/>
      </p:ext>
    </p:extLst>
  </p:cSld>
  <p:clrMapOvr>
    <a:masterClrMapping/>
  </p:clrMapOvr>
  <mc:AlternateContent xmlns:mc="http://schemas.openxmlformats.org/markup-compatibility/2006" xmlns:p14="http://schemas.microsoft.com/office/powerpoint/2010/main">
    <mc:Choice Requires="p14">
      <p:transition spd="slow" p14:dur="2000" advTm="8423">
        <p14:ferris dir="l"/>
      </p:transition>
    </mc:Choice>
    <mc:Fallback xmlns="">
      <p:transition spd="slow" advTm="8423">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Improvement Contracts $100,000 and over</a:t>
            </a:r>
          </a:p>
        </p:txBody>
      </p:sp>
      <p:sp>
        <p:nvSpPr>
          <p:cNvPr id="3" name="Content Placeholder 2"/>
          <p:cNvSpPr>
            <a:spLocks noGrp="1"/>
          </p:cNvSpPr>
          <p:nvPr>
            <p:ph idx="1"/>
          </p:nvPr>
        </p:nvSpPr>
        <p:spPr/>
        <p:txBody>
          <a:bodyPr/>
          <a:lstStyle/>
          <a:p>
            <a:r>
              <a:rPr lang="en-US" dirty="0"/>
              <a:t>Must be competitively solicited and advertised</a:t>
            </a:r>
          </a:p>
          <a:p>
            <a:endParaRPr lang="en-US" dirty="0"/>
          </a:p>
        </p:txBody>
      </p:sp>
    </p:spTree>
    <p:extLst>
      <p:ext uri="{BB962C8B-B14F-4D97-AF65-F5344CB8AC3E}">
        <p14:creationId xmlns:p14="http://schemas.microsoft.com/office/powerpoint/2010/main" val="1046531080"/>
      </p:ext>
    </p:extLst>
  </p:cSld>
  <p:clrMapOvr>
    <a:masterClrMapping/>
  </p:clrMapOvr>
  <mc:AlternateContent xmlns:mc="http://schemas.openxmlformats.org/markup-compatibility/2006" xmlns:p14="http://schemas.microsoft.com/office/powerpoint/2010/main">
    <mc:Choice Requires="p14">
      <p:transition spd="slow" p14:dur="2000" advTm="10022">
        <p14:ferris dir="l"/>
      </p:transition>
    </mc:Choice>
    <mc:Fallback xmlns="">
      <p:transition spd="slow" advTm="10022">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Professional Services $50,000 and over</a:t>
            </a:r>
          </a:p>
        </p:txBody>
      </p:sp>
      <p:sp>
        <p:nvSpPr>
          <p:cNvPr id="3" name="Content Placeholder 2"/>
          <p:cNvSpPr>
            <a:spLocks noGrp="1"/>
          </p:cNvSpPr>
          <p:nvPr>
            <p:ph idx="1"/>
          </p:nvPr>
        </p:nvSpPr>
        <p:spPr/>
        <p:txBody>
          <a:bodyPr/>
          <a:lstStyle/>
          <a:p>
            <a:r>
              <a:rPr lang="en-US" dirty="0"/>
              <a:t>Must be competitively solicited</a:t>
            </a:r>
          </a:p>
        </p:txBody>
      </p:sp>
    </p:spTree>
    <p:extLst>
      <p:ext uri="{BB962C8B-B14F-4D97-AF65-F5344CB8AC3E}">
        <p14:creationId xmlns:p14="http://schemas.microsoft.com/office/powerpoint/2010/main" val="123586510"/>
      </p:ext>
    </p:extLst>
  </p:cSld>
  <p:clrMapOvr>
    <a:masterClrMapping/>
  </p:clrMapOvr>
  <mc:AlternateContent xmlns:mc="http://schemas.openxmlformats.org/markup-compatibility/2006" xmlns:p14="http://schemas.microsoft.com/office/powerpoint/2010/main">
    <mc:Choice Requires="p14">
      <p:transition spd="slow" p14:dur="2000" advTm="7841">
        <p14:ferris dir="l"/>
      </p:transition>
    </mc:Choice>
    <mc:Fallback xmlns="">
      <p:transition spd="slow" advTm="7841">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Centralized Bid Exchange (5-18A-13)</a:t>
            </a:r>
          </a:p>
        </p:txBody>
      </p:sp>
      <p:sp>
        <p:nvSpPr>
          <p:cNvPr id="3" name="Content Placeholder 2"/>
          <p:cNvSpPr>
            <a:spLocks noGrp="1"/>
          </p:cNvSpPr>
          <p:nvPr>
            <p:ph idx="1"/>
          </p:nvPr>
        </p:nvSpPr>
        <p:spPr/>
        <p:txBody>
          <a:bodyPr/>
          <a:lstStyle/>
          <a:p>
            <a:r>
              <a:rPr lang="en-US" dirty="0"/>
              <a:t>BOA will establish a centralized bid exchange</a:t>
            </a:r>
          </a:p>
          <a:p>
            <a:r>
              <a:rPr lang="en-US" dirty="0"/>
              <a:t>Allow all government agencies in SD to post bids/rfps on the exchange</a:t>
            </a:r>
          </a:p>
          <a:p>
            <a:r>
              <a:rPr lang="en-US" dirty="0"/>
              <a:t>Establish fees for use by government users and bidders</a:t>
            </a:r>
          </a:p>
          <a:p>
            <a:r>
              <a:rPr lang="en-US" dirty="0"/>
              <a:t>Use will be permissive, not mandatory</a:t>
            </a:r>
          </a:p>
        </p:txBody>
      </p:sp>
    </p:spTree>
    <p:extLst>
      <p:ext uri="{BB962C8B-B14F-4D97-AF65-F5344CB8AC3E}">
        <p14:creationId xmlns:p14="http://schemas.microsoft.com/office/powerpoint/2010/main" val="286598962"/>
      </p:ext>
    </p:extLst>
  </p:cSld>
  <p:clrMapOvr>
    <a:masterClrMapping/>
  </p:clrMapOvr>
  <mc:AlternateContent xmlns:mc="http://schemas.openxmlformats.org/markup-compatibility/2006" xmlns:p14="http://schemas.microsoft.com/office/powerpoint/2010/main">
    <mc:Choice Requires="p14">
      <p:transition spd="slow" p14:dur="2000" advTm="31310">
        <p14:ferris dir="l"/>
      </p:transition>
    </mc:Choice>
    <mc:Fallback xmlns="">
      <p:transition spd="slow" advTm="3131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Advertisement for Bids or Proposals (5-18A-14)</a:t>
            </a:r>
          </a:p>
        </p:txBody>
      </p:sp>
      <p:sp>
        <p:nvSpPr>
          <p:cNvPr id="3" name="Content Placeholder 2"/>
          <p:cNvSpPr>
            <a:spLocks noGrp="1"/>
          </p:cNvSpPr>
          <p:nvPr>
            <p:ph idx="1"/>
          </p:nvPr>
        </p:nvSpPr>
        <p:spPr/>
        <p:txBody>
          <a:bodyPr/>
          <a:lstStyle/>
          <a:p>
            <a:r>
              <a:rPr lang="en-US" dirty="0"/>
              <a:t>Advertisement required for</a:t>
            </a:r>
          </a:p>
          <a:p>
            <a:pPr lvl="1"/>
            <a:r>
              <a:rPr lang="en-US" dirty="0"/>
              <a:t>Public improvements of $100,000 or more</a:t>
            </a:r>
          </a:p>
          <a:p>
            <a:pPr lvl="1"/>
            <a:r>
              <a:rPr lang="en-US" dirty="0"/>
              <a:t>Supplies or services (not professional services) of $50,000 or more</a:t>
            </a:r>
          </a:p>
        </p:txBody>
      </p:sp>
    </p:spTree>
    <p:extLst>
      <p:ext uri="{BB962C8B-B14F-4D97-AF65-F5344CB8AC3E}">
        <p14:creationId xmlns:p14="http://schemas.microsoft.com/office/powerpoint/2010/main" val="2318265489"/>
      </p:ext>
    </p:extLst>
  </p:cSld>
  <p:clrMapOvr>
    <a:masterClrMapping/>
  </p:clrMapOvr>
  <mc:AlternateContent xmlns:mc="http://schemas.openxmlformats.org/markup-compatibility/2006" xmlns:p14="http://schemas.microsoft.com/office/powerpoint/2010/main">
    <mc:Choice Requires="p14">
      <p:transition spd="slow" p14:dur="2000" advTm="14127">
        <p14:ferris dir="l"/>
      </p:transition>
    </mc:Choice>
    <mc:Fallback xmlns="">
      <p:transition spd="slow" advTm="14127">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Advertisement for Bids or Proposals (5-18A-14)</a:t>
            </a:r>
          </a:p>
        </p:txBody>
      </p:sp>
      <p:sp>
        <p:nvSpPr>
          <p:cNvPr id="3" name="Content Placeholder 2"/>
          <p:cNvSpPr>
            <a:spLocks noGrp="1"/>
          </p:cNvSpPr>
          <p:nvPr>
            <p:ph idx="1"/>
          </p:nvPr>
        </p:nvSpPr>
        <p:spPr/>
        <p:txBody>
          <a:bodyPr>
            <a:normAutofit/>
          </a:bodyPr>
          <a:lstStyle/>
          <a:p>
            <a:r>
              <a:rPr lang="en-US" dirty="0"/>
              <a:t>Advertise in appointed legal newspaper</a:t>
            </a:r>
          </a:p>
          <a:p>
            <a:pPr lvl="1"/>
            <a:r>
              <a:rPr lang="en-US" dirty="0"/>
              <a:t>Must appear at least twice</a:t>
            </a:r>
          </a:p>
          <a:p>
            <a:pPr lvl="2"/>
            <a:r>
              <a:rPr lang="en-US" dirty="0"/>
              <a:t>First time at least 10 days before bid opening or deadline for submission of proposals, in each official newspaper of the purchasing agency</a:t>
            </a:r>
          </a:p>
          <a:p>
            <a:pPr lvl="2"/>
            <a:r>
              <a:rPr lang="en-US" dirty="0"/>
              <a:t>Second publication in any legal newspaper in South Dakota</a:t>
            </a:r>
          </a:p>
          <a:p>
            <a:pPr lvl="1"/>
            <a:r>
              <a:rPr lang="en-US" dirty="0"/>
              <a:t>If an agency has no official newspaper</a:t>
            </a:r>
          </a:p>
          <a:p>
            <a:pPr lvl="2"/>
            <a:r>
              <a:rPr lang="en-US" dirty="0"/>
              <a:t>First publication shall be made in a legal newspaper with general circulation in the jurisdiction of the purchasing agency</a:t>
            </a:r>
          </a:p>
        </p:txBody>
      </p:sp>
    </p:spTree>
    <p:extLst>
      <p:ext uri="{BB962C8B-B14F-4D97-AF65-F5344CB8AC3E}">
        <p14:creationId xmlns:p14="http://schemas.microsoft.com/office/powerpoint/2010/main" val="824886703"/>
      </p:ext>
    </p:extLst>
  </p:cSld>
  <p:clrMapOvr>
    <a:masterClrMapping/>
  </p:clrMapOvr>
  <mc:AlternateContent xmlns:mc="http://schemas.openxmlformats.org/markup-compatibility/2006" xmlns:p14="http://schemas.microsoft.com/office/powerpoint/2010/main">
    <mc:Choice Requires="p14">
      <p:transition spd="slow" p14:dur="2000" advTm="20443">
        <p14:ferris dir="l"/>
      </p:transition>
    </mc:Choice>
    <mc:Fallback xmlns="">
      <p:transition spd="slow" advTm="20443">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3395" y="0"/>
            <a:ext cx="5664708"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0" y="5006045"/>
            <a:ext cx="3723894"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8764"/>
            <a:ext cx="3723424"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2063262"/>
            <a:ext cx="2804460" cy="2661052"/>
          </a:xfrm>
        </p:spPr>
        <p:txBody>
          <a:bodyPr>
            <a:normAutofit/>
          </a:bodyPr>
          <a:lstStyle/>
          <a:p>
            <a:pPr algn="ctr"/>
            <a:r>
              <a:rPr lang="en-US" sz="3200" dirty="0">
                <a:solidFill>
                  <a:srgbClr val="FFFFFF"/>
                </a:solidFill>
              </a:rPr>
              <a:t>Specifications</a:t>
            </a:r>
          </a:p>
        </p:txBody>
      </p:sp>
      <p:sp>
        <p:nvSpPr>
          <p:cNvPr id="3" name="Content Placeholder 2"/>
          <p:cNvSpPr>
            <a:spLocks noGrp="1"/>
          </p:cNvSpPr>
          <p:nvPr>
            <p:ph idx="1"/>
          </p:nvPr>
        </p:nvSpPr>
        <p:spPr>
          <a:xfrm>
            <a:off x="3965996" y="661106"/>
            <a:ext cx="4693021" cy="5503101"/>
          </a:xfrm>
        </p:spPr>
        <p:txBody>
          <a:bodyPr anchor="ctr">
            <a:normAutofit/>
          </a:bodyPr>
          <a:lstStyle/>
          <a:p>
            <a:r>
              <a:rPr lang="en-US" sz="1700">
                <a:solidFill>
                  <a:srgbClr val="FFFFFF"/>
                </a:solidFill>
              </a:rPr>
              <a:t>Must encourage and not limit competition or be unduly restrictive</a:t>
            </a:r>
          </a:p>
          <a:p>
            <a:r>
              <a:rPr lang="en-US" sz="1700">
                <a:solidFill>
                  <a:srgbClr val="FFFFFF"/>
                </a:solidFill>
              </a:rPr>
              <a:t>Only what is required of the item or product should be stated</a:t>
            </a:r>
          </a:p>
          <a:p>
            <a:r>
              <a:rPr lang="en-US" sz="1700">
                <a:solidFill>
                  <a:srgbClr val="FFFFFF"/>
                </a:solidFill>
              </a:rPr>
              <a:t>Brochures will not be accepted</a:t>
            </a:r>
          </a:p>
          <a:p>
            <a:r>
              <a:rPr lang="en-US" sz="1700">
                <a:solidFill>
                  <a:srgbClr val="FFFFFF"/>
                </a:solidFill>
              </a:rPr>
              <a:t>Must be current and up to date </a:t>
            </a:r>
          </a:p>
        </p:txBody>
      </p:sp>
    </p:spTree>
    <p:extLst>
      <p:ext uri="{BB962C8B-B14F-4D97-AF65-F5344CB8AC3E}">
        <p14:creationId xmlns:p14="http://schemas.microsoft.com/office/powerpoint/2010/main" val="1554408088"/>
      </p:ext>
    </p:extLst>
  </p:cSld>
  <p:clrMapOvr>
    <a:masterClrMapping/>
  </p:clrMapOvr>
  <mc:AlternateContent xmlns:mc="http://schemas.openxmlformats.org/markup-compatibility/2006" xmlns:p14="http://schemas.microsoft.com/office/powerpoint/2010/main">
    <mc:Choice Requires="p14">
      <p:transition spd="slow" p14:dur="2000" advTm="27386">
        <p14:ferris dir="l"/>
      </p:transition>
    </mc:Choice>
    <mc:Fallback xmlns="">
      <p:transition spd="slow" advTm="27386">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Brand Name or Equal Specification </a:t>
            </a:r>
            <a:br>
              <a:rPr lang="en-US" dirty="0"/>
            </a:br>
            <a:r>
              <a:rPr lang="en-US" dirty="0"/>
              <a:t>(5-18A-18)</a:t>
            </a:r>
          </a:p>
        </p:txBody>
      </p:sp>
      <p:sp>
        <p:nvSpPr>
          <p:cNvPr id="3" name="Content Placeholder 2"/>
          <p:cNvSpPr>
            <a:spLocks noGrp="1"/>
          </p:cNvSpPr>
          <p:nvPr>
            <p:ph idx="1"/>
          </p:nvPr>
        </p:nvSpPr>
        <p:spPr/>
        <p:txBody>
          <a:bodyPr>
            <a:normAutofit lnSpcReduction="10000"/>
          </a:bodyPr>
          <a:lstStyle/>
          <a:p>
            <a:r>
              <a:rPr lang="en-US" dirty="0"/>
              <a:t>Brand name or equal specifications may be used with written determination by the purchasing agency that:</a:t>
            </a:r>
          </a:p>
          <a:p>
            <a:pPr lvl="1"/>
            <a:r>
              <a:rPr lang="en-US" dirty="0"/>
              <a:t>There is no other design or performance specification, or qualified products list available</a:t>
            </a:r>
          </a:p>
          <a:p>
            <a:pPr lvl="1"/>
            <a:r>
              <a:rPr lang="en-US" dirty="0"/>
              <a:t>There is not enough time to prepare a specification that doesn’t use a brand name</a:t>
            </a:r>
          </a:p>
          <a:p>
            <a:pPr lvl="1"/>
            <a:r>
              <a:rPr lang="en-US" dirty="0"/>
              <a:t>The nature of the product or agency requirements make the use of the brand name or equal specification suitable</a:t>
            </a:r>
          </a:p>
          <a:p>
            <a:pPr lvl="1"/>
            <a:r>
              <a:rPr lang="en-US" dirty="0"/>
              <a:t>Use of the brand name or equal specification is in the agency’s best interests</a:t>
            </a:r>
          </a:p>
        </p:txBody>
      </p:sp>
    </p:spTree>
    <p:extLst>
      <p:ext uri="{BB962C8B-B14F-4D97-AF65-F5344CB8AC3E}">
        <p14:creationId xmlns:p14="http://schemas.microsoft.com/office/powerpoint/2010/main" val="2584405490"/>
      </p:ext>
    </p:extLst>
  </p:cSld>
  <p:clrMapOvr>
    <a:masterClrMapping/>
  </p:clrMapOvr>
  <mc:AlternateContent xmlns:mc="http://schemas.openxmlformats.org/markup-compatibility/2006" xmlns:p14="http://schemas.microsoft.com/office/powerpoint/2010/main">
    <mc:Choice Requires="p14">
      <p:transition spd="slow" p14:dur="2000" advTm="27061">
        <p14:ferris dir="l"/>
      </p:transition>
    </mc:Choice>
    <mc:Fallback xmlns="">
      <p:transition spd="slow" advTm="27061">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Requirements for Brand Name or Equal Specification (5-18A-19)</a:t>
            </a:r>
          </a:p>
        </p:txBody>
      </p:sp>
      <p:sp>
        <p:nvSpPr>
          <p:cNvPr id="3" name="Content Placeholder 2"/>
          <p:cNvSpPr>
            <a:spLocks noGrp="1"/>
          </p:cNvSpPr>
          <p:nvPr>
            <p:ph idx="1"/>
          </p:nvPr>
        </p:nvSpPr>
        <p:spPr/>
        <p:txBody>
          <a:bodyPr>
            <a:normAutofit fontScale="92500" lnSpcReduction="20000"/>
          </a:bodyPr>
          <a:lstStyle/>
          <a:p>
            <a:r>
              <a:rPr lang="en-US" dirty="0"/>
              <a:t>Designate three, or as many as are practicable, different brand names as “or equal” references</a:t>
            </a:r>
          </a:p>
          <a:p>
            <a:r>
              <a:rPr lang="en-US" dirty="0"/>
              <a:t>State that substantially equivalent products to those designated will be considered for award.</a:t>
            </a:r>
          </a:p>
          <a:p>
            <a:r>
              <a:rPr lang="en-US" dirty="0"/>
              <a:t>Should include a  description of the particular design, functional or performance characteristics required</a:t>
            </a:r>
          </a:p>
          <a:p>
            <a:r>
              <a:rPr lang="en-US" dirty="0"/>
              <a:t>If used, language must be included that the use of the brand name is for the purpose of describing the standard of quality, performance and characteristics desired, and not intended to restrict competition.</a:t>
            </a:r>
          </a:p>
        </p:txBody>
      </p:sp>
    </p:spTree>
    <p:extLst>
      <p:ext uri="{BB962C8B-B14F-4D97-AF65-F5344CB8AC3E}">
        <p14:creationId xmlns:p14="http://schemas.microsoft.com/office/powerpoint/2010/main" val="910909085"/>
      </p:ext>
    </p:extLst>
  </p:cSld>
  <p:clrMapOvr>
    <a:masterClrMapping/>
  </p:clrMapOvr>
  <mc:AlternateContent xmlns:mc="http://schemas.openxmlformats.org/markup-compatibility/2006" xmlns:p14="http://schemas.microsoft.com/office/powerpoint/2010/main">
    <mc:Choice Requires="p14">
      <p:transition spd="slow" p14:dur="2000" advTm="36674">
        <p14:ferris dir="l"/>
      </p:transition>
    </mc:Choice>
    <mc:Fallback xmlns="">
      <p:transition spd="slow" advTm="36674">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140127"/>
          </a:xfrm>
        </p:spPr>
        <p:txBody>
          <a:bodyPr>
            <a:normAutofit/>
          </a:bodyPr>
          <a:lstStyle/>
          <a:p>
            <a:r>
              <a:rPr lang="en-US" sz="1200" b="1" dirty="0"/>
              <a:t>Bid Request/Invitation for Bid</a:t>
            </a:r>
          </a:p>
          <a:p>
            <a:pPr marL="457200" lvl="1" indent="0">
              <a:buNone/>
            </a:pPr>
            <a:r>
              <a:rPr lang="en-US" sz="1000" dirty="0"/>
              <a:t>After receiving and accumulating requisitions of like commodities or products, a solicitation is prepared on the electronic procurement system, and issued by a Purchasing Specialist, which includes specifications or descriptions, quantity needed, delivery date, address and other pertinent information. The Bidder receives an email notification that the solicitation has been issued, then logs into the vendor portion of the electronic procurement system to enter their selling price and other requested information. The bidder then submits the bid electronically through the electronic procurement system to the Office of Procurement Management as a formal quotation.</a:t>
            </a:r>
          </a:p>
          <a:p>
            <a:pPr marL="457200" lvl="1" indent="0">
              <a:buNone/>
            </a:pPr>
            <a:r>
              <a:rPr lang="en-US" sz="1000" dirty="0"/>
              <a:t>If a bidder does not have access to the electronic procurement system, the Office of Procurement Management will provide the bidder with a bid form that contains all the information included in the electronic procurement system. The bidder can enter their selling price on the form and submit a paper response as outlined in the terms and conditions of the bid.</a:t>
            </a:r>
          </a:p>
          <a:p>
            <a:r>
              <a:rPr lang="en-US" sz="1200" b="1" dirty="0"/>
              <a:t>Bid Response</a:t>
            </a:r>
          </a:p>
          <a:p>
            <a:pPr marL="457200" lvl="1" indent="0">
              <a:buNone/>
            </a:pPr>
            <a:r>
              <a:rPr lang="en-US" sz="1000" dirty="0"/>
              <a:t>A price provided by a bidder on a specified commodity requested by the purchaser</a:t>
            </a:r>
          </a:p>
          <a:p>
            <a:r>
              <a:rPr lang="en-US" sz="1200" b="1" dirty="0"/>
              <a:t>Bidders List</a:t>
            </a:r>
          </a:p>
          <a:p>
            <a:pPr marL="457200" lvl="1" indent="0">
              <a:buNone/>
            </a:pPr>
            <a:r>
              <a:rPr lang="en-US" sz="1000" dirty="0"/>
              <a:t>A list maintained by Procurement Management setting out the names and addresses of suppliers of various goods and services from whom bids, proposals, and quotations can be solicited</a:t>
            </a:r>
          </a:p>
          <a:p>
            <a:r>
              <a:rPr lang="en-US" sz="1200" b="1" dirty="0"/>
              <a:t>Buyer</a:t>
            </a:r>
          </a:p>
          <a:p>
            <a:pPr marL="457200" lvl="1" indent="0">
              <a:buNone/>
            </a:pPr>
            <a:r>
              <a:rPr lang="en-US" sz="1000" dirty="0"/>
              <a:t>A Purchasing Specialist whose responsibility is to authorize the purchase or lease of items for State agencies</a:t>
            </a:r>
          </a:p>
        </p:txBody>
      </p:sp>
    </p:spTree>
    <p:extLst>
      <p:ext uri="{BB962C8B-B14F-4D97-AF65-F5344CB8AC3E}">
        <p14:creationId xmlns:p14="http://schemas.microsoft.com/office/powerpoint/2010/main" val="2483538246"/>
      </p:ext>
    </p:extLst>
  </p:cSld>
  <p:clrMapOvr>
    <a:masterClrMapping/>
  </p:clrMapOvr>
  <mc:AlternateContent xmlns:mc="http://schemas.openxmlformats.org/markup-compatibility/2006" xmlns:p14="http://schemas.microsoft.com/office/powerpoint/2010/main">
    <mc:Choice Requires="p14">
      <p:transition spd="slow" p14:dur="2000" advTm="5118">
        <p14:ferris dir="l"/>
      </p:transition>
    </mc:Choice>
    <mc:Fallback xmlns="">
      <p:transition spd="slow" advTm="5118">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Brand Name Only Specifications</a:t>
            </a:r>
            <a:br>
              <a:rPr lang="en-US" dirty="0"/>
            </a:br>
            <a:r>
              <a:rPr lang="en-US" dirty="0"/>
              <a:t> (5-18A-20)</a:t>
            </a:r>
          </a:p>
        </p:txBody>
      </p:sp>
      <p:sp>
        <p:nvSpPr>
          <p:cNvPr id="3" name="Content Placeholder 2"/>
          <p:cNvSpPr>
            <a:spLocks noGrp="1"/>
          </p:cNvSpPr>
          <p:nvPr>
            <p:ph idx="1"/>
          </p:nvPr>
        </p:nvSpPr>
        <p:spPr/>
        <p:txBody>
          <a:bodyPr>
            <a:normAutofit/>
          </a:bodyPr>
          <a:lstStyle/>
          <a:p>
            <a:r>
              <a:rPr lang="en-US" dirty="0"/>
              <a:t>Written determination that only the identified brand name will satisfy the agency’s needs</a:t>
            </a:r>
          </a:p>
          <a:p>
            <a:r>
              <a:rPr lang="en-US" dirty="0"/>
              <a:t>Multiple sources of the brand name items need to be identified and use as much competition as possible</a:t>
            </a:r>
          </a:p>
          <a:p>
            <a:r>
              <a:rPr lang="en-US" dirty="0"/>
              <a:t>If only one source is available, then sole source procurement provisions should be used</a:t>
            </a:r>
          </a:p>
        </p:txBody>
      </p:sp>
    </p:spTree>
    <p:extLst>
      <p:ext uri="{BB962C8B-B14F-4D97-AF65-F5344CB8AC3E}">
        <p14:creationId xmlns:p14="http://schemas.microsoft.com/office/powerpoint/2010/main" val="2589692233"/>
      </p:ext>
    </p:extLst>
  </p:cSld>
  <p:clrMapOvr>
    <a:masterClrMapping/>
  </p:clrMapOvr>
  <mc:AlternateContent xmlns:mc="http://schemas.openxmlformats.org/markup-compatibility/2006" xmlns:p14="http://schemas.microsoft.com/office/powerpoint/2010/main">
    <mc:Choice Requires="p14">
      <p:transition spd="slow" p14:dur="2000" advTm="18214">
        <p14:ferris dir="l"/>
      </p:transition>
    </mc:Choice>
    <mc:Fallback xmlns="">
      <p:transition spd="slow" advTm="18214">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5" name="Picture 44">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47" name="Picture 46">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49" name="Rectangle 48">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dirty="0">
                <a:solidFill>
                  <a:srgbClr val="FFFFFF"/>
                </a:solidFill>
              </a:rPr>
              <a:t>Evaluation of Proposals</a:t>
            </a:r>
          </a:p>
        </p:txBody>
      </p:sp>
      <p:sp>
        <p:nvSpPr>
          <p:cNvPr id="3" name="Content Placeholder 2"/>
          <p:cNvSpPr>
            <a:spLocks noGrp="1"/>
          </p:cNvSpPr>
          <p:nvPr>
            <p:ph idx="1"/>
          </p:nvPr>
        </p:nvSpPr>
        <p:spPr>
          <a:xfrm>
            <a:off x="510240" y="2336873"/>
            <a:ext cx="5596383" cy="3987727"/>
          </a:xfrm>
        </p:spPr>
        <p:txBody>
          <a:bodyPr>
            <a:normAutofit/>
          </a:bodyPr>
          <a:lstStyle/>
          <a:p>
            <a:r>
              <a:rPr lang="en-US" sz="2000" dirty="0"/>
              <a:t>Invitation of Bids (IFB) the successful bidder will always be:</a:t>
            </a:r>
          </a:p>
          <a:p>
            <a:pPr lvl="1"/>
            <a:r>
              <a:rPr lang="en-US" sz="1800" dirty="0"/>
              <a:t> the low responsive and responsible bidder who meets the solicitation specifications.</a:t>
            </a:r>
          </a:p>
          <a:p>
            <a:endParaRPr lang="en-US" sz="1500" dirty="0"/>
          </a:p>
          <a:p>
            <a:r>
              <a:rPr lang="en-US" sz="2000" dirty="0"/>
              <a:t>Request for Proposals (RFP) the successful offeror will be:</a:t>
            </a:r>
          </a:p>
          <a:p>
            <a:pPr lvl="1"/>
            <a:r>
              <a:rPr lang="en-US" sz="1800" dirty="0"/>
              <a:t> the responsible offeror whose proposal conforms to the solicitation</a:t>
            </a:r>
          </a:p>
          <a:p>
            <a:pPr lvl="1"/>
            <a:r>
              <a:rPr lang="en-US" sz="1800" dirty="0"/>
              <a:t>and is determined in writing to be the most advantageous to the purchasing agency taking into consideration price  and the evaluation factors set forth in the RFP.  </a:t>
            </a:r>
          </a:p>
        </p:txBody>
      </p:sp>
    </p:spTree>
    <p:extLst>
      <p:ext uri="{BB962C8B-B14F-4D97-AF65-F5344CB8AC3E}">
        <p14:creationId xmlns:p14="http://schemas.microsoft.com/office/powerpoint/2010/main" val="491211111"/>
      </p:ext>
    </p:extLst>
  </p:cSld>
  <p:clrMapOvr>
    <a:masterClrMapping/>
  </p:clrMapOvr>
  <mc:AlternateContent xmlns:mc="http://schemas.openxmlformats.org/markup-compatibility/2006" xmlns:p14="http://schemas.microsoft.com/office/powerpoint/2010/main">
    <mc:Choice Requires="p14">
      <p:transition spd="slow" p14:dur="2000" advTm="39108">
        <p14:ferris dir="l"/>
      </p:transition>
    </mc:Choice>
    <mc:Fallback xmlns="">
      <p:transition spd="slow" advTm="39108">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27" name="Picture 26">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29" name="Rectangle 28">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Notice of Awards</a:t>
            </a:r>
          </a:p>
        </p:txBody>
      </p:sp>
      <p:sp>
        <p:nvSpPr>
          <p:cNvPr id="3" name="Content Placeholder 2"/>
          <p:cNvSpPr>
            <a:spLocks noGrp="1"/>
          </p:cNvSpPr>
          <p:nvPr>
            <p:ph idx="1"/>
          </p:nvPr>
        </p:nvSpPr>
        <p:spPr>
          <a:xfrm>
            <a:off x="510240" y="2336873"/>
            <a:ext cx="5596383" cy="4063927"/>
          </a:xfrm>
        </p:spPr>
        <p:txBody>
          <a:bodyPr>
            <a:normAutofit/>
          </a:bodyPr>
          <a:lstStyle/>
          <a:p>
            <a:pPr marL="0" indent="0">
              <a:buNone/>
            </a:pPr>
            <a:r>
              <a:rPr lang="en-US" sz="2000" dirty="0"/>
              <a:t>This notice establishes a contract with the State and vendor to furnish supplies awarded from a solicitation or proposal. </a:t>
            </a:r>
          </a:p>
          <a:p>
            <a:pPr marL="0" indent="0">
              <a:buNone/>
            </a:pPr>
            <a:endParaRPr lang="en-US" sz="1600" dirty="0"/>
          </a:p>
          <a:p>
            <a:pPr marL="0" indent="0">
              <a:buNone/>
            </a:pPr>
            <a:r>
              <a:rPr lang="en-US" sz="2000" dirty="0"/>
              <a:t>A notice of awards or a contract may be for the following:</a:t>
            </a:r>
          </a:p>
          <a:p>
            <a:r>
              <a:rPr lang="en-US" sz="1800" dirty="0"/>
              <a:t>One-time purchase order</a:t>
            </a:r>
          </a:p>
          <a:p>
            <a:r>
              <a:rPr lang="en-US" sz="1800" dirty="0"/>
              <a:t>6 months</a:t>
            </a:r>
          </a:p>
          <a:p>
            <a:r>
              <a:rPr lang="en-US" sz="1800" dirty="0"/>
              <a:t>One year or more</a:t>
            </a:r>
          </a:p>
          <a:p>
            <a:r>
              <a:rPr lang="en-US" sz="1800" dirty="0"/>
              <a:t>Any time period less than one year as determined to be in the best interest of the State of South Dakota</a:t>
            </a:r>
          </a:p>
          <a:p>
            <a:pPr marL="0" indent="0">
              <a:buNone/>
            </a:pPr>
            <a:endParaRPr lang="en-US" sz="1600" dirty="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1836442147"/>
      </p:ext>
    </p:extLst>
  </p:cSld>
  <p:clrMapOvr>
    <a:masterClrMapping/>
  </p:clrMapOvr>
  <mc:AlternateContent xmlns:mc="http://schemas.openxmlformats.org/markup-compatibility/2006" xmlns:p14="http://schemas.microsoft.com/office/powerpoint/2010/main">
    <mc:Choice Requires="p14">
      <p:transition spd="slow" p14:dur="2000" advTm="39878">
        <p14:ferris dir="l"/>
      </p:transition>
    </mc:Choice>
    <mc:Fallback xmlns="">
      <p:transition spd="slow" advTm="39878">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Purchase Orders</a:t>
            </a:r>
          </a:p>
        </p:txBody>
      </p:sp>
      <p:sp>
        <p:nvSpPr>
          <p:cNvPr id="3" name="Content Placeholder 2"/>
          <p:cNvSpPr>
            <a:spLocks noGrp="1"/>
          </p:cNvSpPr>
          <p:nvPr>
            <p:ph idx="1"/>
          </p:nvPr>
        </p:nvSpPr>
        <p:spPr/>
        <p:txBody>
          <a:bodyPr>
            <a:normAutofit lnSpcReduction="10000"/>
          </a:bodyPr>
          <a:lstStyle/>
          <a:p>
            <a:pPr marL="0" indent="0">
              <a:buNone/>
            </a:pPr>
            <a:r>
              <a:rPr lang="en-US" dirty="0"/>
              <a:t>The final document sent to vendor for procuring supplies and some services that have been awarded.</a:t>
            </a:r>
          </a:p>
          <a:p>
            <a:pPr marL="0" indent="0">
              <a:buNone/>
            </a:pPr>
            <a:endParaRPr lang="en-US" dirty="0"/>
          </a:p>
          <a:p>
            <a:pPr marL="0" indent="0">
              <a:buNone/>
            </a:pPr>
            <a:r>
              <a:rPr lang="en-US" dirty="0"/>
              <a:t>There are two common versions:</a:t>
            </a:r>
          </a:p>
          <a:p>
            <a:r>
              <a:rPr lang="en-US" dirty="0"/>
              <a:t>The Purchase Order issued by Procurement Management</a:t>
            </a:r>
          </a:p>
          <a:p>
            <a:r>
              <a:rPr lang="en-US" dirty="0"/>
              <a:t>The Local Purchase Order issued by agencies, usually for items found on a state contract or from a quote that totals less than $4000.</a:t>
            </a:r>
          </a:p>
        </p:txBody>
      </p:sp>
    </p:spTree>
    <p:extLst>
      <p:ext uri="{BB962C8B-B14F-4D97-AF65-F5344CB8AC3E}">
        <p14:creationId xmlns:p14="http://schemas.microsoft.com/office/powerpoint/2010/main" val="3344334131"/>
      </p:ext>
    </p:extLst>
  </p:cSld>
  <p:clrMapOvr>
    <a:masterClrMapping/>
  </p:clrMapOvr>
  <mc:AlternateContent xmlns:mc="http://schemas.openxmlformats.org/markup-compatibility/2006" xmlns:p14="http://schemas.microsoft.com/office/powerpoint/2010/main">
    <mc:Choice Requires="p14">
      <p:transition spd="slow" p14:dur="2000" advTm="32587">
        <p14:ferris dir="l"/>
      </p:transition>
    </mc:Choice>
    <mc:Fallback xmlns="">
      <p:transition spd="slow" advTm="32587">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Sole Source (5-18A-8)</a:t>
            </a:r>
          </a:p>
        </p:txBody>
      </p:sp>
      <p:sp>
        <p:nvSpPr>
          <p:cNvPr id="3" name="Content Placeholder 2"/>
          <p:cNvSpPr>
            <a:spLocks noGrp="1"/>
          </p:cNvSpPr>
          <p:nvPr>
            <p:ph idx="1"/>
          </p:nvPr>
        </p:nvSpPr>
        <p:spPr/>
        <p:txBody>
          <a:bodyPr>
            <a:normAutofit/>
          </a:bodyPr>
          <a:lstStyle/>
          <a:p>
            <a:r>
              <a:rPr lang="en-US" dirty="0"/>
              <a:t>Written determination that the supplies and services are so unique, that there is only one practicable source</a:t>
            </a:r>
          </a:p>
          <a:p>
            <a:r>
              <a:rPr lang="en-US" dirty="0"/>
              <a:t>Availability to the location required can be used to justify</a:t>
            </a:r>
          </a:p>
          <a:p>
            <a:r>
              <a:rPr lang="en-US" dirty="0"/>
              <a:t>Negotiations of price, delivery and quantity to obtain most advantageous price</a:t>
            </a:r>
          </a:p>
          <a:p>
            <a:r>
              <a:rPr lang="en-US" dirty="0"/>
              <a:t>Does not apply to construction services or construction equipment</a:t>
            </a:r>
          </a:p>
        </p:txBody>
      </p:sp>
    </p:spTree>
    <p:extLst>
      <p:ext uri="{BB962C8B-B14F-4D97-AF65-F5344CB8AC3E}">
        <p14:creationId xmlns:p14="http://schemas.microsoft.com/office/powerpoint/2010/main" val="65515020"/>
      </p:ext>
    </p:extLst>
  </p:cSld>
  <p:clrMapOvr>
    <a:masterClrMapping/>
  </p:clrMapOvr>
  <mc:AlternateContent xmlns:mc="http://schemas.openxmlformats.org/markup-compatibility/2006" xmlns:p14="http://schemas.microsoft.com/office/powerpoint/2010/main">
    <mc:Choice Requires="p14">
      <p:transition spd="slow" p14:dur="2000" advTm="34747">
        <p14:ferris dir="l"/>
      </p:transition>
    </mc:Choice>
    <mc:Fallback xmlns="">
      <p:transition spd="slow" advTm="34747">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Emergency Purchase Policy (5-18A-9)</a:t>
            </a:r>
          </a:p>
        </p:txBody>
      </p:sp>
      <p:sp>
        <p:nvSpPr>
          <p:cNvPr id="3" name="Content Placeholder 2"/>
          <p:cNvSpPr>
            <a:spLocks noGrp="1"/>
          </p:cNvSpPr>
          <p:nvPr>
            <p:ph idx="1"/>
          </p:nvPr>
        </p:nvSpPr>
        <p:spPr/>
        <p:txBody>
          <a:bodyPr>
            <a:normAutofit lnSpcReduction="10000"/>
          </a:bodyPr>
          <a:lstStyle/>
          <a:p>
            <a:r>
              <a:rPr lang="en-US" dirty="0"/>
              <a:t>Threat to public health, welfare or safety</a:t>
            </a:r>
          </a:p>
          <a:p>
            <a:r>
              <a:rPr lang="en-US" dirty="0"/>
              <a:t>Failing to follow bid requirements does not create an emergency purchase requirement</a:t>
            </a:r>
          </a:p>
          <a:p>
            <a:r>
              <a:rPr lang="en-US" dirty="0"/>
              <a:t>Use as much competition as is possible</a:t>
            </a:r>
          </a:p>
          <a:p>
            <a:r>
              <a:rPr lang="en-US" dirty="0"/>
              <a:t>Written determination of the emergency must be in the procurement file – Emergency Justification Form:</a:t>
            </a:r>
          </a:p>
          <a:p>
            <a:pPr marL="457200" lvl="1" indent="0">
              <a:buNone/>
            </a:pPr>
            <a:r>
              <a:rPr lang="en-US" dirty="0">
                <a:solidFill>
                  <a:srgbClr val="00B0F0"/>
                </a:solidFill>
              </a:rPr>
              <a:t>https://boa.sd.gov/central-services/procurement-management/docs/OPMEmergencyPurchaseRequestForm.pdf</a:t>
            </a:r>
          </a:p>
        </p:txBody>
      </p:sp>
    </p:spTree>
    <p:extLst>
      <p:ext uri="{BB962C8B-B14F-4D97-AF65-F5344CB8AC3E}">
        <p14:creationId xmlns:p14="http://schemas.microsoft.com/office/powerpoint/2010/main" val="1148285144"/>
      </p:ext>
    </p:extLst>
  </p:cSld>
  <p:clrMapOvr>
    <a:masterClrMapping/>
  </p:clrMapOvr>
  <mc:AlternateContent xmlns:mc="http://schemas.openxmlformats.org/markup-compatibility/2006" xmlns:p14="http://schemas.microsoft.com/office/powerpoint/2010/main">
    <mc:Choice Requires="p14">
      <p:transition spd="slow" p14:dur="2000" advTm="35072">
        <p14:ferris dir="l"/>
      </p:transition>
    </mc:Choice>
    <mc:Fallback xmlns="">
      <p:transition spd="slow" advTm="35072">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Emergency Purchases…continued</a:t>
            </a:r>
          </a:p>
        </p:txBody>
      </p:sp>
      <p:sp>
        <p:nvSpPr>
          <p:cNvPr id="3" name="Content Placeholder 2"/>
          <p:cNvSpPr>
            <a:spLocks noGrp="1"/>
          </p:cNvSpPr>
          <p:nvPr>
            <p:ph idx="1"/>
          </p:nvPr>
        </p:nvSpPr>
        <p:spPr/>
        <p:txBody>
          <a:bodyPr/>
          <a:lstStyle/>
          <a:p>
            <a:r>
              <a:rPr lang="en-US" dirty="0"/>
              <a:t>Requisition with quote(s) and Emergency Justification Form must be submitted to OPM</a:t>
            </a:r>
          </a:p>
          <a:p>
            <a:r>
              <a:rPr lang="en-US" dirty="0"/>
              <a:t>OPM will authorize and write purchase order</a:t>
            </a:r>
          </a:p>
        </p:txBody>
      </p:sp>
    </p:spTree>
    <p:extLst>
      <p:ext uri="{BB962C8B-B14F-4D97-AF65-F5344CB8AC3E}">
        <p14:creationId xmlns:p14="http://schemas.microsoft.com/office/powerpoint/2010/main" val="1919797281"/>
      </p:ext>
    </p:extLst>
  </p:cSld>
  <p:clrMapOvr>
    <a:masterClrMapping/>
  </p:clrMapOvr>
  <mc:AlternateContent xmlns:mc="http://schemas.openxmlformats.org/markup-compatibility/2006" xmlns:p14="http://schemas.microsoft.com/office/powerpoint/2010/main">
    <mc:Choice Requires="p14">
      <p:transition spd="slow" p14:dur="2000" advTm="5466">
        <p14:ferris dir="l"/>
      </p:transition>
    </mc:Choice>
    <mc:Fallback xmlns="">
      <p:transition spd="slow" advTm="5466">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Environmentally Preferred Products Policy #ES-08-01</a:t>
            </a:r>
          </a:p>
        </p:txBody>
      </p:sp>
      <p:sp>
        <p:nvSpPr>
          <p:cNvPr id="3" name="Content Placeholder 2"/>
          <p:cNvSpPr>
            <a:spLocks noGrp="1"/>
          </p:cNvSpPr>
          <p:nvPr>
            <p:ph idx="1"/>
          </p:nvPr>
        </p:nvSpPr>
        <p:spPr/>
        <p:txBody>
          <a:bodyPr/>
          <a:lstStyle/>
          <a:p>
            <a:pPr marL="0" indent="0">
              <a:buNone/>
            </a:pPr>
            <a:r>
              <a:rPr lang="en-US" dirty="0"/>
              <a:t> State agencies must purchase and use the following environmentally preferred products as outlined in this policy. </a:t>
            </a:r>
          </a:p>
          <a:p>
            <a:pPr marL="0" indent="0">
              <a:buNone/>
            </a:pPr>
            <a:r>
              <a:rPr lang="en-US" dirty="0"/>
              <a:t>Agencies wishing to purchase or use any alternative products must submit written justification to the Office of Procurement Management before such purchases may be made. </a:t>
            </a:r>
          </a:p>
        </p:txBody>
      </p:sp>
    </p:spTree>
    <p:extLst>
      <p:ext uri="{BB962C8B-B14F-4D97-AF65-F5344CB8AC3E}">
        <p14:creationId xmlns:p14="http://schemas.microsoft.com/office/powerpoint/2010/main" val="2105572975"/>
      </p:ext>
    </p:extLst>
  </p:cSld>
  <p:clrMapOvr>
    <a:masterClrMapping/>
  </p:clrMapOvr>
  <mc:AlternateContent xmlns:mc="http://schemas.openxmlformats.org/markup-compatibility/2006" xmlns:p14="http://schemas.microsoft.com/office/powerpoint/2010/main">
    <mc:Choice Requires="p14">
      <p:transition spd="slow" p14:dur="2000" advTm="18841">
        <p14:ferris dir="l"/>
      </p:transition>
    </mc:Choice>
    <mc:Fallback xmlns="">
      <p:transition spd="slow" advTm="18841">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Environmentally Preferred Products</a:t>
            </a:r>
            <a:br>
              <a:rPr lang="en-US" dirty="0"/>
            </a:br>
            <a:r>
              <a:rPr lang="en-US" dirty="0"/>
              <a:t>Policy #ES-08-01…continued</a:t>
            </a:r>
          </a:p>
        </p:txBody>
      </p:sp>
      <p:sp>
        <p:nvSpPr>
          <p:cNvPr id="3" name="Content Placeholder 2"/>
          <p:cNvSpPr>
            <a:spLocks noGrp="1"/>
          </p:cNvSpPr>
          <p:nvPr>
            <p:ph idx="1"/>
          </p:nvPr>
        </p:nvSpPr>
        <p:spPr>
          <a:xfrm>
            <a:off x="533400" y="2336872"/>
            <a:ext cx="6887389" cy="4292527"/>
          </a:xfrm>
        </p:spPr>
        <p:txBody>
          <a:bodyPr>
            <a:normAutofit fontScale="55000" lnSpcReduction="20000"/>
          </a:bodyPr>
          <a:lstStyle/>
          <a:p>
            <a:endParaRPr lang="en-US" dirty="0"/>
          </a:p>
          <a:p>
            <a:pPr marL="0" indent="0">
              <a:buNone/>
            </a:pPr>
            <a:r>
              <a:rPr lang="en-US" b="1" dirty="0"/>
              <a:t>A. </a:t>
            </a:r>
            <a:r>
              <a:rPr lang="en-US" sz="2900" b="1" dirty="0"/>
              <a:t>Cleaning Products </a:t>
            </a:r>
            <a:endParaRPr lang="en-US" sz="2900" dirty="0"/>
          </a:p>
          <a:p>
            <a:pPr marL="0" indent="0">
              <a:buNone/>
            </a:pPr>
            <a:r>
              <a:rPr lang="en-US" sz="2900" dirty="0"/>
              <a:t>All State Agencies shall procure and use cleaning products having properties that minimize potential impacts to human health and the environment consistent with maintenance of the effectiveness of these products for the protection of public health and safety. </a:t>
            </a:r>
          </a:p>
          <a:p>
            <a:pPr marL="0" indent="0">
              <a:buNone/>
            </a:pPr>
            <a:endParaRPr lang="en-US" sz="2900" dirty="0"/>
          </a:p>
          <a:p>
            <a:pPr marL="0" indent="0">
              <a:buNone/>
            </a:pPr>
            <a:r>
              <a:rPr lang="en-US" sz="2900" dirty="0"/>
              <a:t>When procuring cleaning products, State Agencies shall purchase environmentally preferred products that have been identified by the Bureau of Administration as compliant with this policy and made available through a state contract. Agencies shall ensure that personnel using such products have been properly trained in their use. </a:t>
            </a:r>
          </a:p>
          <a:p>
            <a:pPr marL="0" indent="0">
              <a:buNone/>
            </a:pPr>
            <a:endParaRPr lang="en-US" sz="2900" dirty="0"/>
          </a:p>
          <a:p>
            <a:pPr marL="0" indent="0">
              <a:buNone/>
            </a:pPr>
            <a:r>
              <a:rPr lang="en-US" sz="2900" dirty="0"/>
              <a:t>Agencies wishing to purchase alternative cleaning products must document the reasons for selecting alternative products and submit the request to the Office of Procurement Management prior to making the purchase. The request must be submitted to Procurement Management through the state agency facilities director. </a:t>
            </a:r>
          </a:p>
        </p:txBody>
      </p:sp>
    </p:spTree>
    <p:extLst>
      <p:ext uri="{BB962C8B-B14F-4D97-AF65-F5344CB8AC3E}">
        <p14:creationId xmlns:p14="http://schemas.microsoft.com/office/powerpoint/2010/main" val="3741574668"/>
      </p:ext>
    </p:extLst>
  </p:cSld>
  <p:clrMapOvr>
    <a:masterClrMapping/>
  </p:clrMapOvr>
  <mc:AlternateContent xmlns:mc="http://schemas.openxmlformats.org/markup-compatibility/2006" xmlns:p14="http://schemas.microsoft.com/office/powerpoint/2010/main">
    <mc:Choice Requires="p14">
      <p:transition spd="slow" p14:dur="2000" advTm="10853">
        <p14:ferris dir="l"/>
      </p:transition>
    </mc:Choice>
    <mc:Fallback xmlns="">
      <p:transition spd="slow" advTm="10853">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Environmentally Preferred Products</a:t>
            </a:r>
            <a:br>
              <a:rPr lang="en-US" dirty="0"/>
            </a:br>
            <a:r>
              <a:rPr lang="en-US" dirty="0"/>
              <a:t>Policy #ES-08-01…continued</a:t>
            </a:r>
          </a:p>
        </p:txBody>
      </p:sp>
      <p:sp>
        <p:nvSpPr>
          <p:cNvPr id="3" name="Content Placeholder 2"/>
          <p:cNvSpPr>
            <a:spLocks noGrp="1"/>
          </p:cNvSpPr>
          <p:nvPr>
            <p:ph idx="1"/>
          </p:nvPr>
        </p:nvSpPr>
        <p:spPr>
          <a:xfrm>
            <a:off x="533400" y="2336872"/>
            <a:ext cx="6887389" cy="4216327"/>
          </a:xfrm>
        </p:spPr>
        <p:txBody>
          <a:bodyPr>
            <a:normAutofit fontScale="70000" lnSpcReduction="20000"/>
          </a:bodyPr>
          <a:lstStyle/>
          <a:p>
            <a:endParaRPr lang="en-US" dirty="0"/>
          </a:p>
          <a:p>
            <a:pPr marL="0" indent="0">
              <a:buNone/>
            </a:pPr>
            <a:r>
              <a:rPr lang="en-US" b="1" dirty="0"/>
              <a:t>B. Recycled Content Paper Products and State Printing Projects </a:t>
            </a:r>
            <a:endParaRPr lang="en-US" dirty="0"/>
          </a:p>
          <a:p>
            <a:pPr marL="0" indent="0">
              <a:buNone/>
            </a:pPr>
            <a:r>
              <a:rPr lang="en-US" dirty="0"/>
              <a:t>State agencies shall purchase recycled content paper products from the state contract or from Central Supply if available. </a:t>
            </a:r>
          </a:p>
          <a:p>
            <a:pPr marL="0" indent="0">
              <a:buNone/>
            </a:pPr>
            <a:endParaRPr lang="en-US" dirty="0"/>
          </a:p>
          <a:p>
            <a:pPr marL="0" indent="0">
              <a:buNone/>
            </a:pPr>
            <a:r>
              <a:rPr lang="en-US" dirty="0"/>
              <a:t>When requesting bids or quotes for state printing projects or paper purchases, state agencies shall specify minimum recycled content based on recommendations adopted by the Office of Procurement Management. All printing projects shall include the statement “Printed On Recycled Paper”. </a:t>
            </a:r>
          </a:p>
          <a:p>
            <a:pPr marL="0" indent="0">
              <a:buNone/>
            </a:pPr>
            <a:endParaRPr lang="en-US" dirty="0"/>
          </a:p>
          <a:p>
            <a:pPr marL="0" indent="0">
              <a:buNone/>
            </a:pPr>
            <a:r>
              <a:rPr lang="en-US" dirty="0"/>
              <a:t>Agencies wishing to utilize virgin paper stock instead of recycled content paper stock for any office use or printing project must document their reasons and submit the request to the Office of Procurement Management prior to making the purchase or entering into agreements for any printing services. </a:t>
            </a:r>
          </a:p>
        </p:txBody>
      </p:sp>
    </p:spTree>
    <p:extLst>
      <p:ext uri="{BB962C8B-B14F-4D97-AF65-F5344CB8AC3E}">
        <p14:creationId xmlns:p14="http://schemas.microsoft.com/office/powerpoint/2010/main" val="3189398006"/>
      </p:ext>
    </p:extLst>
  </p:cSld>
  <p:clrMapOvr>
    <a:masterClrMapping/>
  </p:clrMapOvr>
  <mc:AlternateContent xmlns:mc="http://schemas.openxmlformats.org/markup-compatibility/2006" xmlns:p14="http://schemas.microsoft.com/office/powerpoint/2010/main">
    <mc:Choice Requires="p14">
      <p:transition spd="slow" p14:dur="2000" advTm="5048">
        <p14:ferris dir="l"/>
      </p:transition>
    </mc:Choice>
    <mc:Fallback xmlns="">
      <p:transition spd="slow" advTm="5048">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3142077"/>
          </a:xfrm>
        </p:spPr>
        <p:txBody>
          <a:bodyPr>
            <a:normAutofit/>
          </a:bodyPr>
          <a:lstStyle/>
          <a:p>
            <a:r>
              <a:rPr lang="en-US" sz="1500" b="1" dirty="0"/>
              <a:t>Competitive Bidding</a:t>
            </a:r>
          </a:p>
          <a:p>
            <a:pPr marL="457200" lvl="1" indent="0">
              <a:buNone/>
            </a:pPr>
            <a:r>
              <a:rPr lang="en-US" sz="1500" dirty="0"/>
              <a:t>Process where prospective bidders compete for the sale or lease of items by submitting sealed bids, either in response to formal or informal notification on behalf of the state</a:t>
            </a:r>
          </a:p>
          <a:p>
            <a:r>
              <a:rPr lang="en-US" sz="1500" b="1" dirty="0"/>
              <a:t>Commodity Codes</a:t>
            </a:r>
          </a:p>
          <a:p>
            <a:pPr marL="457200" lvl="1" indent="0">
              <a:buNone/>
            </a:pPr>
            <a:r>
              <a:rPr lang="en-US" sz="1500" dirty="0"/>
              <a:t>Numbers assigned to categories of items that are the subject of contracts or awards executed by Procurement Management. These codes (numbers) are used by Procurement Management to group similar items for bidding purposes, to ensure that bidders are notified when a bid is issued for commodities the bidder wishes to sell to the State</a:t>
            </a:r>
          </a:p>
        </p:txBody>
      </p:sp>
    </p:spTree>
    <p:extLst>
      <p:ext uri="{BB962C8B-B14F-4D97-AF65-F5344CB8AC3E}">
        <p14:creationId xmlns:p14="http://schemas.microsoft.com/office/powerpoint/2010/main" val="2291900149"/>
      </p:ext>
    </p:extLst>
  </p:cSld>
  <p:clrMapOvr>
    <a:masterClrMapping/>
  </p:clrMapOvr>
  <mc:AlternateContent xmlns:mc="http://schemas.openxmlformats.org/markup-compatibility/2006" xmlns:p14="http://schemas.microsoft.com/office/powerpoint/2010/main">
    <mc:Choice Requires="p14">
      <p:transition spd="slow" p14:dur="2000" advTm="4561">
        <p14:ferris dir="l"/>
      </p:transition>
    </mc:Choice>
    <mc:Fallback xmlns="">
      <p:transition spd="slow" advTm="4561">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Environmentally Preferred Products</a:t>
            </a:r>
            <a:br>
              <a:rPr lang="en-US" dirty="0"/>
            </a:br>
            <a:r>
              <a:rPr lang="en-US" dirty="0"/>
              <a:t>Policy #ES-08-01…continued</a:t>
            </a:r>
          </a:p>
        </p:txBody>
      </p:sp>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b="1" dirty="0"/>
              <a:t>C. Energy Efficient Products </a:t>
            </a:r>
            <a:endParaRPr lang="en-US" dirty="0"/>
          </a:p>
          <a:p>
            <a:pPr marL="0" indent="0">
              <a:buNone/>
            </a:pPr>
            <a:r>
              <a:rPr lang="en-US" sz="1900" dirty="0"/>
              <a:t>When acquiring energy-consuming products State agencies shall purchase ENERGY STAR® designated products. </a:t>
            </a:r>
          </a:p>
          <a:p>
            <a:pPr marL="0" indent="0">
              <a:buNone/>
            </a:pPr>
            <a:r>
              <a:rPr lang="en-US" sz="1900" dirty="0"/>
              <a:t>Information regarding ENERGY STAR® is available via the Internet at </a:t>
            </a:r>
            <a:r>
              <a:rPr lang="en-US" sz="1900" u="sng" dirty="0">
                <a:solidFill>
                  <a:srgbClr val="00B0F0"/>
                </a:solidFill>
              </a:rPr>
              <a:t>http://www.energystar.gov/products</a:t>
            </a:r>
            <a:r>
              <a:rPr lang="en-US" sz="1900" dirty="0"/>
              <a:t>. </a:t>
            </a:r>
          </a:p>
          <a:p>
            <a:pPr marL="0" indent="0">
              <a:buNone/>
            </a:pPr>
            <a:r>
              <a:rPr lang="en-US" sz="1900" dirty="0"/>
              <a:t>An agency is not required to procure an ENERGY STAR® designated product if the head of the agency determines in writing, to the Office of Procurement Management, that No ENERGY STAR® designated product is reasonably available that meets the functional requirements of the agency; or that no ENERGY STAR® designated product is cost effective over the life of the product taking energy cost savings into account. </a:t>
            </a:r>
          </a:p>
        </p:txBody>
      </p:sp>
    </p:spTree>
    <p:extLst>
      <p:ext uri="{BB962C8B-B14F-4D97-AF65-F5344CB8AC3E}">
        <p14:creationId xmlns:p14="http://schemas.microsoft.com/office/powerpoint/2010/main" val="3901607282"/>
      </p:ext>
    </p:extLst>
  </p:cSld>
  <p:clrMapOvr>
    <a:masterClrMapping/>
  </p:clrMapOvr>
  <mc:AlternateContent xmlns:mc="http://schemas.openxmlformats.org/markup-compatibility/2006" xmlns:p14="http://schemas.microsoft.com/office/powerpoint/2010/main">
    <mc:Choice Requires="p14">
      <p:transition spd="slow" p14:dur="2000" advTm="4421">
        <p14:ferris dir="l"/>
      </p:transition>
    </mc:Choice>
    <mc:Fallback xmlns="">
      <p:transition spd="slow" advTm="4421">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Cooperative Contracts (5-18A-37)</a:t>
            </a:r>
          </a:p>
        </p:txBody>
      </p:sp>
      <p:sp>
        <p:nvSpPr>
          <p:cNvPr id="3" name="Content Placeholder 2"/>
          <p:cNvSpPr>
            <a:spLocks noGrp="1"/>
          </p:cNvSpPr>
          <p:nvPr>
            <p:ph idx="1"/>
          </p:nvPr>
        </p:nvSpPr>
        <p:spPr/>
        <p:txBody>
          <a:bodyPr>
            <a:normAutofit lnSpcReduction="10000"/>
          </a:bodyPr>
          <a:lstStyle/>
          <a:p>
            <a:r>
              <a:rPr lang="en-US" dirty="0"/>
              <a:t>Purchases of supplies or services, other than professional services, from active contracts that have been awarded by any government entity by competitive sealed bids or competitive sealed proposals, or from any government entity within the previous twelve months</a:t>
            </a:r>
          </a:p>
          <a:p>
            <a:r>
              <a:rPr lang="en-US" dirty="0"/>
              <a:t>Requisition and cooperative contract must be submitted to OPM</a:t>
            </a:r>
          </a:p>
          <a:p>
            <a:r>
              <a:rPr lang="en-US" dirty="0"/>
              <a:t>OPM will authorize and write the purchase order</a:t>
            </a:r>
          </a:p>
          <a:p>
            <a:endParaRPr lang="en-US" dirty="0"/>
          </a:p>
        </p:txBody>
      </p:sp>
    </p:spTree>
    <p:extLst>
      <p:ext uri="{BB962C8B-B14F-4D97-AF65-F5344CB8AC3E}">
        <p14:creationId xmlns:p14="http://schemas.microsoft.com/office/powerpoint/2010/main" val="3670489842"/>
      </p:ext>
    </p:extLst>
  </p:cSld>
  <p:clrMapOvr>
    <a:masterClrMapping/>
  </p:clrMapOvr>
  <mc:AlternateContent xmlns:mc="http://schemas.openxmlformats.org/markup-compatibility/2006" xmlns:p14="http://schemas.microsoft.com/office/powerpoint/2010/main">
    <mc:Choice Requires="p14">
      <p:transition spd="slow" p14:dur="2000" advTm="50002">
        <p14:ferris dir="l"/>
      </p:transition>
    </mc:Choice>
    <mc:Fallback xmlns="">
      <p:transition spd="slow" advTm="50002">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United States General Services Administration (GSA)</a:t>
            </a:r>
          </a:p>
        </p:txBody>
      </p:sp>
      <p:sp>
        <p:nvSpPr>
          <p:cNvPr id="3" name="Content Placeholder 2"/>
          <p:cNvSpPr>
            <a:spLocks noGrp="1"/>
          </p:cNvSpPr>
          <p:nvPr>
            <p:ph idx="1"/>
          </p:nvPr>
        </p:nvSpPr>
        <p:spPr/>
        <p:txBody>
          <a:bodyPr>
            <a:normAutofit/>
          </a:bodyPr>
          <a:lstStyle/>
          <a:p>
            <a:r>
              <a:rPr lang="en-US" dirty="0"/>
              <a:t>Make purchases from GSA contracts that are open to state and local government purchasing</a:t>
            </a:r>
          </a:p>
          <a:p>
            <a:r>
              <a:rPr lang="en-US" dirty="0"/>
              <a:t>Requisition and GSA contract must be submitted to OPM</a:t>
            </a:r>
          </a:p>
          <a:p>
            <a:r>
              <a:rPr lang="en-US" dirty="0"/>
              <a:t>OPM will authorize and write the purchase order</a:t>
            </a:r>
          </a:p>
        </p:txBody>
      </p:sp>
    </p:spTree>
    <p:extLst>
      <p:ext uri="{BB962C8B-B14F-4D97-AF65-F5344CB8AC3E}">
        <p14:creationId xmlns:p14="http://schemas.microsoft.com/office/powerpoint/2010/main" val="341009447"/>
      </p:ext>
    </p:extLst>
  </p:cSld>
  <p:clrMapOvr>
    <a:masterClrMapping/>
  </p:clrMapOvr>
  <mc:AlternateContent xmlns:mc="http://schemas.openxmlformats.org/markup-compatibility/2006" xmlns:p14="http://schemas.microsoft.com/office/powerpoint/2010/main">
    <mc:Choice Requires="p14">
      <p:transition spd="slow" p14:dur="2000" advTm="35048">
        <p14:ferris dir="l"/>
      </p:transition>
    </mc:Choice>
    <mc:Fallback xmlns="">
      <p:transition spd="slow" advTm="35048">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When in doubt contact:</a:t>
            </a:r>
            <a:br>
              <a:rPr lang="en-US" sz="4800" dirty="0"/>
            </a:br>
            <a:endParaRPr lang="en-US" dirty="0"/>
          </a:p>
        </p:txBody>
      </p:sp>
      <p:sp>
        <p:nvSpPr>
          <p:cNvPr id="3" name="Content Placeholder 2"/>
          <p:cNvSpPr>
            <a:spLocks noGrp="1"/>
          </p:cNvSpPr>
          <p:nvPr>
            <p:ph idx="1"/>
          </p:nvPr>
        </p:nvSpPr>
        <p:spPr>
          <a:xfrm>
            <a:off x="228600" y="2336873"/>
            <a:ext cx="8534400" cy="3599316"/>
          </a:xfrm>
        </p:spPr>
        <p:txBody>
          <a:bodyPr>
            <a:normAutofit/>
          </a:bodyPr>
          <a:lstStyle/>
          <a:p>
            <a:pPr marL="0" indent="0" algn="ctr">
              <a:buNone/>
            </a:pPr>
            <a:r>
              <a:rPr lang="en-US" dirty="0"/>
              <a:t> </a:t>
            </a:r>
            <a:endParaRPr lang="en-US" sz="4400" dirty="0"/>
          </a:p>
          <a:p>
            <a:pPr marL="0" indent="0">
              <a:buNone/>
            </a:pPr>
            <a:r>
              <a:rPr lang="en-US" sz="4000" dirty="0"/>
              <a:t>Office of Procurement Management</a:t>
            </a:r>
          </a:p>
          <a:p>
            <a:pPr marL="0" indent="0" algn="ctr">
              <a:buNone/>
            </a:pPr>
            <a:r>
              <a:rPr lang="en-US" sz="4000" dirty="0"/>
              <a:t>605-773-3405</a:t>
            </a:r>
          </a:p>
        </p:txBody>
      </p:sp>
    </p:spTree>
    <p:extLst>
      <p:ext uri="{BB962C8B-B14F-4D97-AF65-F5344CB8AC3E}">
        <p14:creationId xmlns:p14="http://schemas.microsoft.com/office/powerpoint/2010/main" val="485866625"/>
      </p:ext>
    </p:extLst>
  </p:cSld>
  <p:clrMapOvr>
    <a:masterClrMapping/>
  </p:clrMapOvr>
  <mc:AlternateContent xmlns:mc="http://schemas.openxmlformats.org/markup-compatibility/2006" xmlns:p14="http://schemas.microsoft.com/office/powerpoint/2010/main">
    <mc:Choice Requires="p14">
      <p:transition spd="slow" p14:dur="2000" advTm="25993">
        <p14:ferris dir="l"/>
      </p:transition>
    </mc:Choice>
    <mc:Fallback xmlns="">
      <p:transition spd="slow" advTm="25993">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3142077"/>
          </a:xfrm>
        </p:spPr>
        <p:txBody>
          <a:bodyPr>
            <a:normAutofit/>
          </a:bodyPr>
          <a:lstStyle/>
          <a:p>
            <a:r>
              <a:rPr lang="en-US" sz="1500" b="1" dirty="0"/>
              <a:t>Contract</a:t>
            </a:r>
          </a:p>
          <a:p>
            <a:pPr marL="457200" lvl="1" indent="0">
              <a:buNone/>
            </a:pPr>
            <a:r>
              <a:rPr lang="en-US" sz="1500" dirty="0"/>
              <a:t>Any type of agreement, regardless of what the agreement may be called, for the procurement of supplies, services, or construction</a:t>
            </a:r>
          </a:p>
          <a:p>
            <a:r>
              <a:rPr lang="en-US" sz="1500" b="1" dirty="0"/>
              <a:t>Contract Number</a:t>
            </a:r>
          </a:p>
          <a:p>
            <a:pPr marL="457200" lvl="1" indent="0">
              <a:buNone/>
            </a:pPr>
            <a:r>
              <a:rPr lang="en-US" sz="1500" dirty="0"/>
              <a:t>Following the award to a vendor, a number is assigned by Procurement Management to the ensuing contract</a:t>
            </a:r>
          </a:p>
          <a:p>
            <a:r>
              <a:rPr lang="en-US" sz="1500" b="1" dirty="0"/>
              <a:t>Direct Purchase Order or Voucher</a:t>
            </a:r>
          </a:p>
          <a:p>
            <a:pPr marL="457200" lvl="1" indent="0">
              <a:buNone/>
            </a:pPr>
            <a:r>
              <a:rPr lang="en-US" sz="1500" dirty="0"/>
              <a:t>A form in the same format as a purchase order that is issued by designated agencies according to delegated authority</a:t>
            </a:r>
          </a:p>
        </p:txBody>
      </p:sp>
    </p:spTree>
    <p:extLst>
      <p:ext uri="{BB962C8B-B14F-4D97-AF65-F5344CB8AC3E}">
        <p14:creationId xmlns:p14="http://schemas.microsoft.com/office/powerpoint/2010/main" val="1150087349"/>
      </p:ext>
    </p:extLst>
  </p:cSld>
  <p:clrMapOvr>
    <a:masterClrMapping/>
  </p:clrMapOvr>
  <mc:AlternateContent xmlns:mc="http://schemas.openxmlformats.org/markup-compatibility/2006" xmlns:p14="http://schemas.microsoft.com/office/powerpoint/2010/main">
    <mc:Choice Requires="p14">
      <p:transition spd="slow" p14:dur="2000" advTm="4352">
        <p14:ferris dir="l"/>
      </p:transition>
    </mc:Choice>
    <mc:Fallback xmlns="">
      <p:transition spd="slow" advTm="4352">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216327"/>
          </a:xfrm>
        </p:spPr>
        <p:txBody>
          <a:bodyPr>
            <a:normAutofit/>
          </a:bodyPr>
          <a:lstStyle/>
          <a:p>
            <a:r>
              <a:rPr lang="en-US" sz="1200" b="1" dirty="0"/>
              <a:t>Encumbrance</a:t>
            </a:r>
          </a:p>
          <a:p>
            <a:pPr marL="457200" lvl="1" indent="0">
              <a:buNone/>
            </a:pPr>
            <a:r>
              <a:rPr lang="en-US" sz="1200" dirty="0"/>
              <a:t>Process where the Purchase Order sets aside funds for the purchase of supplies or equipment by virtue of an entry in the General Ledger for the specified fund source given in the RQ transaction of the State’s accounting system</a:t>
            </a:r>
          </a:p>
          <a:p>
            <a:r>
              <a:rPr lang="en-US" sz="1200" b="1" dirty="0"/>
              <a:t>Emergency Purchase</a:t>
            </a:r>
          </a:p>
          <a:p>
            <a:pPr marL="457200" lvl="1" indent="0">
              <a:buNone/>
            </a:pPr>
            <a:r>
              <a:rPr lang="en-US" sz="1200" dirty="0"/>
              <a:t>An unscheduled purchase of an item or service urgently needed by an agency, where formal advertising and competitive bidding are not used, and which cannot be met through normal procurement methods</a:t>
            </a:r>
          </a:p>
          <a:p>
            <a:r>
              <a:rPr lang="en-US" sz="1200" b="1" dirty="0"/>
              <a:t>Formal Sealed Bid or Proposal</a:t>
            </a:r>
          </a:p>
          <a:p>
            <a:pPr marL="457200" lvl="1" indent="0">
              <a:buNone/>
            </a:pPr>
            <a:r>
              <a:rPr lang="en-US" sz="1200" dirty="0"/>
              <a:t>A response to an invitation for bids or request for proposals submitted in a manner where the contents of the bid or proposal cannot be opened or viewed before the date and time of the formal opening without leaving evidence that the bid or proposal has been opened or viewed</a:t>
            </a:r>
          </a:p>
          <a:p>
            <a:r>
              <a:rPr lang="en-US" sz="1200" b="1" dirty="0"/>
              <a:t>Informal Bid or Quote</a:t>
            </a:r>
          </a:p>
          <a:p>
            <a:pPr marL="457200" lvl="1" indent="0">
              <a:buNone/>
            </a:pPr>
            <a:r>
              <a:rPr lang="en-US" sz="1200" dirty="0"/>
              <a:t>An unsealed competitive offer conveyed by letter, telephone, telegram, or other means and under conditions different from those required for formal bidding</a:t>
            </a:r>
          </a:p>
        </p:txBody>
      </p:sp>
    </p:spTree>
    <p:extLst>
      <p:ext uri="{BB962C8B-B14F-4D97-AF65-F5344CB8AC3E}">
        <p14:creationId xmlns:p14="http://schemas.microsoft.com/office/powerpoint/2010/main" val="2423673299"/>
      </p:ext>
    </p:extLst>
  </p:cSld>
  <p:clrMapOvr>
    <a:masterClrMapping/>
  </p:clrMapOvr>
  <mc:AlternateContent xmlns:mc="http://schemas.openxmlformats.org/markup-compatibility/2006" xmlns:p14="http://schemas.microsoft.com/office/powerpoint/2010/main">
    <mc:Choice Requires="p14">
      <p:transition spd="slow" p14:dur="2000" advTm="4561">
        <p14:ferris dir="l"/>
      </p:transition>
    </mc:Choice>
    <mc:Fallback xmlns="">
      <p:transition spd="slow" advTm="4561">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140127"/>
          </a:xfrm>
        </p:spPr>
        <p:txBody>
          <a:bodyPr>
            <a:normAutofit/>
          </a:bodyPr>
          <a:lstStyle/>
          <a:p>
            <a:r>
              <a:rPr lang="en-US" sz="1200" b="1" dirty="0"/>
              <a:t>Item Number</a:t>
            </a:r>
          </a:p>
          <a:p>
            <a:pPr marL="457200" lvl="1" indent="0">
              <a:buNone/>
            </a:pPr>
            <a:r>
              <a:rPr lang="en-US" sz="1200" dirty="0"/>
              <a:t>A number assigned by Procurement Management to a particular supply item. The number may be used in the state procurement system for requisitioning the item or receipting its delivery. Also known as the commodity code</a:t>
            </a:r>
          </a:p>
          <a:p>
            <a:r>
              <a:rPr lang="en-US" sz="1200" b="1" dirty="0"/>
              <a:t>Lease</a:t>
            </a:r>
          </a:p>
          <a:p>
            <a:pPr marL="457200" lvl="1" indent="0">
              <a:buNone/>
            </a:pPr>
            <a:r>
              <a:rPr lang="en-US" sz="1200" dirty="0"/>
              <a:t>A contract by which one conveys equipment, or facilities, for a specified term and for a specified rent</a:t>
            </a:r>
          </a:p>
          <a:p>
            <a:r>
              <a:rPr lang="en-US" sz="1200" b="1" dirty="0"/>
              <a:t>Notice of Award</a:t>
            </a:r>
          </a:p>
          <a:p>
            <a:pPr marL="457200" lvl="1" indent="0">
              <a:buNone/>
            </a:pPr>
            <a:r>
              <a:rPr lang="en-US" sz="1200" dirty="0"/>
              <a:t>Term used to describe the establishment of a contract with one or more vendors, who are to furnish an item or items, at their selling price</a:t>
            </a:r>
          </a:p>
          <a:p>
            <a:r>
              <a:rPr lang="en-US" sz="1200" b="1" dirty="0"/>
              <a:t>"Or Equal"</a:t>
            </a:r>
          </a:p>
          <a:p>
            <a:pPr marL="457200" lvl="1" indent="0">
              <a:buNone/>
            </a:pPr>
            <a:r>
              <a:rPr lang="en-US" sz="1200" dirty="0"/>
              <a:t>A term used when referencing a make or model in a brand name or equal specification, informing a bidder that you will accept a different brand, as long as it is equal in quality, performance and other essential characteristics</a:t>
            </a:r>
          </a:p>
        </p:txBody>
      </p:sp>
    </p:spTree>
    <p:extLst>
      <p:ext uri="{BB962C8B-B14F-4D97-AF65-F5344CB8AC3E}">
        <p14:creationId xmlns:p14="http://schemas.microsoft.com/office/powerpoint/2010/main" val="3239094388"/>
      </p:ext>
    </p:extLst>
  </p:cSld>
  <p:clrMapOvr>
    <a:masterClrMapping/>
  </p:clrMapOvr>
  <mc:AlternateContent xmlns:mc="http://schemas.openxmlformats.org/markup-compatibility/2006" xmlns:p14="http://schemas.microsoft.com/office/powerpoint/2010/main">
    <mc:Choice Requires="p14">
      <p:transition spd="slow" p14:dur="2000" advTm="4468">
        <p14:ferris dir="l"/>
      </p:transition>
    </mc:Choice>
    <mc:Fallback xmlns="">
      <p:transition spd="slow" advTm="4468">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140127"/>
          </a:xfrm>
        </p:spPr>
        <p:txBody>
          <a:bodyPr>
            <a:normAutofit lnSpcReduction="10000"/>
          </a:bodyPr>
          <a:lstStyle/>
          <a:p>
            <a:r>
              <a:rPr lang="en-US" sz="1200" b="1" dirty="0"/>
              <a:t>Procurement</a:t>
            </a:r>
          </a:p>
          <a:p>
            <a:pPr marL="457200" lvl="1" indent="0">
              <a:buNone/>
            </a:pPr>
            <a:r>
              <a:rPr lang="en-US" sz="1200" dirty="0"/>
              <a:t>The process for obtaining goods or services, including all activities from the planning steps and preparation and processing of a requisition, through receipt and acceptance of delivery and processing of a final invoice for payment. The acts of preparing specifications, evaluating bids or proposals, making awards, and administering contracts are involved</a:t>
            </a:r>
          </a:p>
          <a:p>
            <a:r>
              <a:rPr lang="en-US" sz="1200" b="1" dirty="0"/>
              <a:t>Proposal</a:t>
            </a:r>
          </a:p>
          <a:p>
            <a:pPr marL="457200" lvl="1" indent="0">
              <a:buNone/>
            </a:pPr>
            <a:r>
              <a:rPr lang="en-US" sz="1200" dirty="0"/>
              <a:t>Any offer to enter into a contract in response to a request for proposals</a:t>
            </a:r>
          </a:p>
          <a:p>
            <a:r>
              <a:rPr lang="en-US" sz="1200" b="1" dirty="0"/>
              <a:t>Professional Services</a:t>
            </a:r>
          </a:p>
          <a:p>
            <a:pPr marL="457200" lvl="1" indent="0">
              <a:buNone/>
            </a:pPr>
            <a:r>
              <a:rPr lang="en-US" sz="1200" dirty="0"/>
              <a:t>Services arising out of a vocation, calling, occupation, or employment involving specialized knowledge, labor, or skill, and the labor or skill involved is predominantly mental or intellectual, rather than physical or manual</a:t>
            </a:r>
          </a:p>
          <a:p>
            <a:r>
              <a:rPr lang="en-US" sz="1200" b="1" dirty="0"/>
              <a:t>Public Improvement</a:t>
            </a:r>
          </a:p>
          <a:p>
            <a:pPr marL="457200" lvl="1" indent="0">
              <a:buNone/>
            </a:pPr>
            <a:r>
              <a:rPr lang="en-US" sz="1200" dirty="0"/>
              <a:t>The process of building, altering, repairing, improving, or demolishing any public infrastructure facility, including any structure, building, or other improvements of any kind to real property, the cost of which is payable from taxes or other funds under the control of the purchasing agency, and includes any local improvement for which a special assessment is to be levied</a:t>
            </a:r>
          </a:p>
        </p:txBody>
      </p:sp>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16E13DD0-F23A-477E-9222-CE986BD893C7}"/>
                  </a:ext>
                </a:extLst>
              </p14:cNvPr>
              <p14:cNvContentPartPr/>
              <p14:nvPr/>
            </p14:nvContentPartPr>
            <p14:xfrm>
              <a:off x="856440" y="4151160"/>
              <a:ext cx="1488240" cy="43560"/>
            </p14:xfrm>
          </p:contentPart>
        </mc:Choice>
        <mc:Fallback xmlns="">
          <p:pic>
            <p:nvPicPr>
              <p:cNvPr id="4" name="Ink 3">
                <a:extLst>
                  <a:ext uri="{FF2B5EF4-FFF2-40B4-BE49-F238E27FC236}">
                    <a16:creationId xmlns:a16="http://schemas.microsoft.com/office/drawing/2014/main" id="{16E13DD0-F23A-477E-9222-CE986BD893C7}"/>
                  </a:ext>
                </a:extLst>
              </p:cNvPr>
              <p:cNvPicPr/>
              <p:nvPr/>
            </p:nvPicPr>
            <p:blipFill>
              <a:blip r:embed="rId8"/>
              <a:stretch>
                <a:fillRect/>
              </a:stretch>
            </p:blipFill>
            <p:spPr>
              <a:xfrm>
                <a:off x="840600" y="4087800"/>
                <a:ext cx="1519560" cy="170280"/>
              </a:xfrm>
              <a:prstGeom prst="rect">
                <a:avLst/>
              </a:prstGeom>
            </p:spPr>
          </p:pic>
        </mc:Fallback>
      </mc:AlternateContent>
    </p:spTree>
    <p:extLst>
      <p:ext uri="{BB962C8B-B14F-4D97-AF65-F5344CB8AC3E}">
        <p14:creationId xmlns:p14="http://schemas.microsoft.com/office/powerpoint/2010/main" val="4187042091"/>
      </p:ext>
    </p:extLst>
  </p:cSld>
  <p:clrMapOvr>
    <a:masterClrMapping/>
  </p:clrMapOvr>
  <mc:AlternateContent xmlns:mc="http://schemas.openxmlformats.org/markup-compatibility/2006" xmlns:p14="http://schemas.microsoft.com/office/powerpoint/2010/main">
    <mc:Choice Requires="p14">
      <p:transition spd="slow" p14:dur="2000" advTm="21186">
        <p14:ferris dir="l"/>
      </p:transition>
    </mc:Choice>
    <mc:Fallback xmlns="">
      <p:transition spd="slow" advTm="21186">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9224" y="0"/>
            <a:ext cx="255477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2382" y="0"/>
            <a:ext cx="9144000" cy="6858000"/>
          </a:xfrm>
          <a:prstGeom prst="rect">
            <a:avLst/>
          </a:prstGeom>
        </p:spPr>
      </p:pic>
      <p:pic>
        <p:nvPicPr>
          <p:cNvPr id="14" name="Picture 1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59089"/>
            <a:ext cx="6830522" cy="321164"/>
          </a:xfrm>
          <a:prstGeom prst="rect">
            <a:avLst/>
          </a:prstGeom>
        </p:spPr>
      </p:pic>
      <p:sp>
        <p:nvSpPr>
          <p:cNvPr id="7" name="Rectangle 1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683052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0240" y="753228"/>
            <a:ext cx="5596383" cy="1080938"/>
          </a:xfrm>
        </p:spPr>
        <p:txBody>
          <a:bodyPr>
            <a:normAutofit/>
          </a:bodyPr>
          <a:lstStyle/>
          <a:p>
            <a:r>
              <a:rPr lang="en-US">
                <a:solidFill>
                  <a:srgbClr val="FFFFFF"/>
                </a:solidFill>
              </a:rPr>
              <a:t>Definitions…continued</a:t>
            </a:r>
          </a:p>
        </p:txBody>
      </p:sp>
      <p:sp>
        <p:nvSpPr>
          <p:cNvPr id="3" name="Content Placeholder 2"/>
          <p:cNvSpPr>
            <a:spLocks noGrp="1"/>
          </p:cNvSpPr>
          <p:nvPr>
            <p:ph idx="1"/>
          </p:nvPr>
        </p:nvSpPr>
        <p:spPr>
          <a:xfrm>
            <a:off x="510240" y="2336873"/>
            <a:ext cx="5596383" cy="4216327"/>
          </a:xfrm>
        </p:spPr>
        <p:txBody>
          <a:bodyPr>
            <a:normAutofit/>
          </a:bodyPr>
          <a:lstStyle/>
          <a:p>
            <a:r>
              <a:rPr lang="en-US" sz="1200" b="1" dirty="0"/>
              <a:t>Purchase Order</a:t>
            </a:r>
          </a:p>
          <a:p>
            <a:pPr marL="457200" lvl="1" indent="0">
              <a:buNone/>
            </a:pPr>
            <a:r>
              <a:rPr lang="en-US" sz="1200" dirty="0"/>
              <a:t>A purchaser's document to formalize a purchase transaction with a vendor. The purchase order should contain statements as to the quantity, description, and price of the goods or services ordered; applicable terms as to payment, discounts, date of performance, and transportation; and other factors or suitable references pertinent to the purchase and its execution by the vendor. Acceptance of a purchase order constitutes a contract</a:t>
            </a:r>
          </a:p>
          <a:p>
            <a:r>
              <a:rPr lang="en-US" sz="1200" b="1" dirty="0"/>
              <a:t>Purchasing Specialist</a:t>
            </a:r>
          </a:p>
          <a:p>
            <a:pPr marL="457200" lvl="1" indent="0">
              <a:buNone/>
            </a:pPr>
            <a:r>
              <a:rPr lang="en-US" sz="1200" dirty="0"/>
              <a:t>Office of Procurement Management personnel that review purchase requests, prepare solicitations, obtain bids or proposals, evaluate and award contracts</a:t>
            </a:r>
          </a:p>
          <a:p>
            <a:r>
              <a:rPr lang="en-US" sz="1200" b="1" dirty="0"/>
              <a:t>Quotation</a:t>
            </a:r>
          </a:p>
          <a:p>
            <a:pPr marL="457200" lvl="1" indent="0">
              <a:buNone/>
            </a:pPr>
            <a:r>
              <a:rPr lang="en-US" sz="1200" dirty="0"/>
              <a:t>A statement of price, terms of sale, and description of goods or services offered by a prospective seller to a prospective purchaser, usually for purchases below the amount requiring formal bidding</a:t>
            </a:r>
          </a:p>
          <a:p>
            <a:r>
              <a:rPr lang="en-US" sz="1200" b="1" dirty="0"/>
              <a:t>Request for Proposal</a:t>
            </a:r>
          </a:p>
          <a:p>
            <a:pPr marL="457200" lvl="1" indent="0">
              <a:buNone/>
            </a:pPr>
            <a:r>
              <a:rPr lang="en-US" sz="1200" dirty="0"/>
              <a:t>All documents, whether attached or incorporated by reference, used for soliciting competitive sealed proposals</a:t>
            </a:r>
          </a:p>
        </p:txBody>
      </p:sp>
    </p:spTree>
    <p:extLst>
      <p:ext uri="{BB962C8B-B14F-4D97-AF65-F5344CB8AC3E}">
        <p14:creationId xmlns:p14="http://schemas.microsoft.com/office/powerpoint/2010/main" val="1167181175"/>
      </p:ext>
    </p:extLst>
  </p:cSld>
  <p:clrMapOvr>
    <a:masterClrMapping/>
  </p:clrMapOvr>
  <mc:AlternateContent xmlns:mc="http://schemas.openxmlformats.org/markup-compatibility/2006" xmlns:p14="http://schemas.microsoft.com/office/powerpoint/2010/main">
    <mc:Choice Requires="p14">
      <p:transition spd="slow" p14:dur="2000" advTm="4561">
        <p14:ferris dir="l"/>
      </p:transition>
    </mc:Choice>
    <mc:Fallback xmlns="">
      <p:transition spd="slow" advTm="4561">
        <p:fade/>
      </p:transition>
    </mc:Fallback>
  </mc:AlternateContent>
</p:sld>
</file>

<file path=ppt/theme/theme1.xml><?xml version="1.0" encoding="utf-8"?>
<a:theme xmlns:a="http://schemas.openxmlformats.org/drawingml/2006/main" name="Berli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2238</TotalTime>
  <Words>3083</Words>
  <Application>Microsoft Office PowerPoint</Application>
  <PresentationFormat>On-screen Show (4:3)</PresentationFormat>
  <Paragraphs>292</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Trebuchet MS</vt:lpstr>
      <vt:lpstr>Berlin</vt:lpstr>
      <vt:lpstr>South Dakota Government Procurement Overview</vt:lpstr>
      <vt:lpstr>Definitions</vt:lpstr>
      <vt:lpstr>Definitions…continued</vt:lpstr>
      <vt:lpstr>Definitions…continued</vt:lpstr>
      <vt:lpstr>Definitions…continued</vt:lpstr>
      <vt:lpstr>Definitions…continued</vt:lpstr>
      <vt:lpstr>Definitions…continued</vt:lpstr>
      <vt:lpstr>Definitions…continued</vt:lpstr>
      <vt:lpstr>Definitions…continued</vt:lpstr>
      <vt:lpstr>Definitions…continued</vt:lpstr>
      <vt:lpstr>Definitions…continued</vt:lpstr>
      <vt:lpstr>Purchasing Policies </vt:lpstr>
      <vt:lpstr>Supplies or Services under $4000 </vt:lpstr>
      <vt:lpstr>Quote</vt:lpstr>
      <vt:lpstr>Quote…continued</vt:lpstr>
      <vt:lpstr>Sample Quote</vt:lpstr>
      <vt:lpstr>Example of Quote</vt:lpstr>
      <vt:lpstr>Supplies up to $50,000</vt:lpstr>
      <vt:lpstr>Supplies $50,000 and over</vt:lpstr>
      <vt:lpstr>Services up to $50,000</vt:lpstr>
      <vt:lpstr>Services $50,000 and over</vt:lpstr>
      <vt:lpstr>Public Improvement Contracts $100,000 and over</vt:lpstr>
      <vt:lpstr>Professional Services $50,000 and over</vt:lpstr>
      <vt:lpstr>Centralized Bid Exchange (5-18A-13)</vt:lpstr>
      <vt:lpstr>Advertisement for Bids or Proposals (5-18A-14)</vt:lpstr>
      <vt:lpstr>Advertisement for Bids or Proposals (5-18A-14)</vt:lpstr>
      <vt:lpstr>Specifications</vt:lpstr>
      <vt:lpstr>Brand Name or Equal Specification  (5-18A-18)</vt:lpstr>
      <vt:lpstr>Requirements for Brand Name or Equal Specification (5-18A-19)</vt:lpstr>
      <vt:lpstr>Brand Name Only Specifications  (5-18A-20)</vt:lpstr>
      <vt:lpstr>Evaluation of Proposals</vt:lpstr>
      <vt:lpstr>Notice of Awards</vt:lpstr>
      <vt:lpstr>Purchase Orders</vt:lpstr>
      <vt:lpstr>Sole Source (5-18A-8)</vt:lpstr>
      <vt:lpstr>Emergency Purchase Policy (5-18A-9)</vt:lpstr>
      <vt:lpstr>Emergency Purchases…continued</vt:lpstr>
      <vt:lpstr>Environmentally Preferred Products Policy #ES-08-01</vt:lpstr>
      <vt:lpstr>Environmentally Preferred Products Policy #ES-08-01…continued</vt:lpstr>
      <vt:lpstr>Environmentally Preferred Products Policy #ES-08-01…continued</vt:lpstr>
      <vt:lpstr>Environmentally Preferred Products Policy #ES-08-01…continued</vt:lpstr>
      <vt:lpstr>Cooperative Contracts (5-18A-37)</vt:lpstr>
      <vt:lpstr>United States General Services Administration (GSA)</vt:lpstr>
      <vt:lpstr>When in doubt 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Dakota Government Procurement Overview</dc:title>
  <dc:creator>Stasch, Kathy</dc:creator>
  <cp:lastModifiedBy>Hubbard, Lisa</cp:lastModifiedBy>
  <cp:revision>51</cp:revision>
  <dcterms:created xsi:type="dcterms:W3CDTF">2021-02-03T21:08:48Z</dcterms:created>
  <dcterms:modified xsi:type="dcterms:W3CDTF">2024-02-01T14:18:15Z</dcterms:modified>
</cp:coreProperties>
</file>